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93" r:id="rId2"/>
    <p:sldId id="324" r:id="rId3"/>
    <p:sldId id="325" r:id="rId4"/>
    <p:sldId id="326" r:id="rId5"/>
    <p:sldId id="336" r:id="rId6"/>
    <p:sldId id="356" r:id="rId7"/>
    <p:sldId id="353" r:id="rId8"/>
    <p:sldId id="357" r:id="rId9"/>
    <p:sldId id="312" r:id="rId10"/>
    <p:sldId id="327" r:id="rId11"/>
    <p:sldId id="341" r:id="rId12"/>
    <p:sldId id="359" r:id="rId13"/>
    <p:sldId id="360" r:id="rId14"/>
    <p:sldId id="352" r:id="rId15"/>
    <p:sldId id="361" r:id="rId16"/>
    <p:sldId id="343" r:id="rId17"/>
    <p:sldId id="362" r:id="rId18"/>
    <p:sldId id="331" r:id="rId19"/>
    <p:sldId id="338" r:id="rId20"/>
    <p:sldId id="375" r:id="rId21"/>
    <p:sldId id="349" r:id="rId22"/>
    <p:sldId id="350" r:id="rId23"/>
    <p:sldId id="379" r:id="rId24"/>
    <p:sldId id="380" r:id="rId25"/>
    <p:sldId id="363" r:id="rId26"/>
    <p:sldId id="339" r:id="rId27"/>
    <p:sldId id="376" r:id="rId28"/>
    <p:sldId id="348" r:id="rId29"/>
    <p:sldId id="383" r:id="rId30"/>
    <p:sldId id="377" r:id="rId31"/>
    <p:sldId id="384" r:id="rId32"/>
    <p:sldId id="385" r:id="rId33"/>
    <p:sldId id="386" r:id="rId34"/>
    <p:sldId id="387" r:id="rId35"/>
    <p:sldId id="381" r:id="rId36"/>
    <p:sldId id="378" r:id="rId37"/>
    <p:sldId id="382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0AD47"/>
    <a:srgbClr val="FF0000"/>
    <a:srgbClr val="3333CC"/>
    <a:srgbClr val="3399FF"/>
    <a:srgbClr val="595959"/>
    <a:srgbClr val="0066CC"/>
    <a:srgbClr val="4F81BD"/>
    <a:srgbClr val="A50021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6" autoAdjust="0"/>
    <p:restoredTop sz="77321" autoAdjust="0"/>
  </p:normalViewPr>
  <p:slideViewPr>
    <p:cSldViewPr>
      <p:cViewPr>
        <p:scale>
          <a:sx n="102" d="100"/>
          <a:sy n="102" d="100"/>
        </p:scale>
        <p:origin x="872" y="144"/>
      </p:cViewPr>
      <p:guideLst>
        <p:guide orient="horz" pos="2160"/>
        <p:guide pos="2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8"/>
      </p:cViewPr>
      <p:guideLst>
        <p:guide orient="horz" pos="2880"/>
        <p:guide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latin typeface="Calibri" panose="020F050202020403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Calibri" panose="020F0502020204030204" charset="0"/>
              </a:defRPr>
            </a:lvl1pPr>
          </a:lstStyle>
          <a:p>
            <a:pPr>
              <a:defRPr/>
            </a:pPr>
            <a:fld id="{FD01013C-0D9A-49A0-BA6F-936537FEE3B9}" type="datetimeFigureOut">
              <a:rPr lang="en-US" altLang="zh-CN"/>
              <a:t>11/9/16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latin typeface="Calibri" panose="020F050202020403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Calibri" panose="020F0502020204030204" charset="0"/>
              </a:defRPr>
            </a:lvl1pPr>
          </a:lstStyle>
          <a:p>
            <a:pPr>
              <a:defRPr/>
            </a:pPr>
            <a:fld id="{B095C4E5-E2A1-49DB-9CBF-2F259DD00A3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latin typeface="Calibri" panose="020F050202020403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Calibri" panose="020F0502020204030204" charset="0"/>
              </a:defRPr>
            </a:lvl1pPr>
          </a:lstStyle>
          <a:p>
            <a:pPr>
              <a:defRPr/>
            </a:pPr>
            <a:fld id="{2831DF76-48DC-468C-A6AE-6C83EEA0EDB0}" type="datetimeFigureOut">
              <a:rPr lang="en-US" altLang="zh-CN"/>
              <a:t>11/9/16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latin typeface="Calibri" panose="020F050202020403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Calibri" panose="020F0502020204030204" charset="0"/>
              </a:defRPr>
            </a:lvl1pPr>
          </a:lstStyle>
          <a:p>
            <a:pPr>
              <a:defRPr/>
            </a:pPr>
            <a:fld id="{6BE9120D-B8AF-460B-B245-CA692C2F28D7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Good afternoon everyone, I’m Meng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Jin</a:t>
            </a:r>
            <a:r>
              <a:rPr lang="en-US" altLang="zh-CN" baseline="0" dirty="0" smtClean="0"/>
              <a:t> from Northwest University in Xi’ an, China.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Today, I’m going to show with you our recent work titled “Smoggy-Link: Fingerprinting interference for Predictable Wireless Concurrency”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 joint work between Northwest University and </a:t>
            </a:r>
            <a:r>
              <a:rPr lang="en-US" altLang="zh-CN" baseline="0" dirty="0" err="1" smtClean="0"/>
              <a:t>TsingHua</a:t>
            </a:r>
            <a:r>
              <a:rPr lang="en-US" altLang="zh-CN" baseline="0" dirty="0" smtClean="0"/>
              <a:t> University.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120D-B8AF-460B-B245-CA692C2F28D7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The experiment result is shown in this figure.</a:t>
            </a:r>
          </a:p>
          <a:p>
            <a:r>
              <a:rPr lang="en-US" altLang="zh-CN" dirty="0" smtClean="0"/>
              <a:t>The figure shows the PRR of different link under different interference.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can see that a specific interference is likely to have different effect on different links. </a:t>
            </a:r>
          </a:p>
          <a:p>
            <a:r>
              <a:rPr lang="en-US" altLang="zh-CN" dirty="0" smtClean="0"/>
              <a:t>Thus there is strong possibility that any one of the receivers can successfully decode the sender’s packet even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under an ongoing interference.</a:t>
            </a:r>
          </a:p>
          <a:p>
            <a:r>
              <a:rPr lang="en-US" altLang="zh-CN" dirty="0" smtClean="0"/>
              <a:t>Another important observation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is that the PRR for each link is</a:t>
            </a:r>
            <a:r>
              <a:rPr lang="en-US" altLang="zh-CN" baseline="0" dirty="0" smtClean="0"/>
              <a:t> 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constant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and highly correlated to the interference.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So,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if a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senders can adaptively select the strongest link based on the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ongoing interference, it can get ideal throughput and PRR even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under the interference.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However, is it possible</a:t>
            </a:r>
            <a:r>
              <a:rPr lang="en-US" altLang="zh-CN" baseline="0" dirty="0" smtClean="0"/>
              <a:t> to identify different interference?</a:t>
            </a:r>
          </a:p>
          <a:p>
            <a:r>
              <a:rPr lang="en-US" altLang="zh-CN" baseline="0" dirty="0" smtClean="0"/>
              <a:t>To answer this question, we conduct another experiment to observe the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US" altLang="zh-CN" baseline="0" dirty="0" smtClean="0"/>
              <a:t> of </a:t>
            </a:r>
            <a:r>
              <a:rPr lang="en-US" altLang="zh-CN" baseline="0" dirty="0" smtClean="0"/>
              <a:t>different interferences, </a:t>
            </a:r>
            <a:r>
              <a:rPr lang="en-US" altLang="zh-CN" baseline="0" dirty="0" smtClean="0"/>
              <a:t>and the result is shown in this figure,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can observe that different interferers would generate signal with different RSSI patterns</a:t>
            </a:r>
            <a:r>
              <a:rPr lang="en-US" altLang="zh-CN" sz="1200" baseline="0" dirty="0" smtClean="0"/>
              <a:t>. </a:t>
            </a:r>
            <a:endParaRPr lang="en-US" altLang="zh-CN" baseline="0" dirty="0" smtClean="0"/>
          </a:p>
          <a:p>
            <a:r>
              <a:rPr lang="en-US" altLang="zh-CN" dirty="0" smtClean="0"/>
              <a:t>There exist several features  in terms of both energy level and occupancy</a:t>
            </a:r>
            <a:r>
              <a:rPr lang="en-US" altLang="zh-CN" baseline="0" dirty="0" smtClean="0"/>
              <a:t> level, </a:t>
            </a:r>
            <a:r>
              <a:rPr lang="en-US" altLang="zh-CN" dirty="0" smtClean="0"/>
              <a:t>that can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be leveraged to identify interferences.</a:t>
            </a:r>
          </a:p>
          <a:p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lists a set of features that are found feasible to distinguish different interferences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Combine</a:t>
            </a:r>
            <a:r>
              <a:rPr lang="en-US" altLang="zh-CN" baseline="0" dirty="0" smtClean="0"/>
              <a:t> the above observation with the result of the last experiment, </a:t>
            </a:r>
            <a:r>
              <a:rPr lang="en-US" altLang="zh-CN" dirty="0" smtClean="0"/>
              <a:t> we can draw</a:t>
            </a:r>
            <a:r>
              <a:rPr lang="en-US" altLang="zh-CN" baseline="0" dirty="0" smtClean="0"/>
              <a:t> a conclusion that: A node can get fine-grained link information based on low cost physical layer information.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Therefore,</a:t>
            </a:r>
            <a:r>
              <a:rPr lang="en-US" altLang="zh-CN" baseline="0" dirty="0" smtClean="0"/>
              <a:t> to find the good link, a sender should first conduct interference identification </a:t>
            </a:r>
          </a:p>
          <a:p>
            <a:r>
              <a:rPr lang="en-US" altLang="zh-CN" baseline="0" dirty="0" smtClean="0"/>
              <a:t>And then estimate the link quality based on the identification result.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baseline="0" dirty="0" smtClean="0"/>
              <a:t>Now let’s see how to distinguish different interferences.</a:t>
            </a:r>
          </a:p>
          <a:p>
            <a:r>
              <a:rPr lang="en-US" altLang="zh-CN" baseline="0" dirty="0" smtClean="0"/>
              <a:t>To do this, the node should first construct a fingerprint for each interference, and store them in a fingerprint table. </a:t>
            </a:r>
          </a:p>
          <a:p>
            <a:r>
              <a:rPr lang="en-US" altLang="zh-CN" baseline="0" dirty="0" smtClean="0"/>
              <a:t>T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fingerprint can be represented in the form of a feature vector.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interference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detected,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sender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exploit the </a:t>
            </a:r>
            <a:r>
              <a:rPr lang="en-US" altLang="zh-CN" dirty="0" smtClean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</a:t>
            </a:r>
            <a:r>
              <a:rPr lang="zh-CN" altLang="en-US" dirty="0" smtClean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 err="1" smtClean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clustring</a:t>
            </a: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discriminate different interferences based on the </a:t>
            </a:r>
            <a:r>
              <a:rPr lang="en-US" altLang="zh-CN" dirty="0" err="1" smtClean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cityblock</a:t>
            </a: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 smtClean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between their</a:t>
            </a: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fingerprints</a:t>
            </a:r>
            <a:endParaRPr lang="zh-CN" altLang="en-US" b="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identifying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outbound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links</a:t>
            </a:r>
            <a:endParaRPr lang="zh-CN" altLang="en-US" baseline="0" dirty="0" smtClean="0"/>
          </a:p>
          <a:p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this,</a:t>
            </a:r>
            <a:r>
              <a:rPr lang="zh-CN" altLang="en-US" baseline="0" dirty="0" smtClean="0"/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sender constructs a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LinkMap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maintain PRRs of its outbound links under different interference.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beginning,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LinkMap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empty and thus when a new interference is detected, the sender has to rely on burst probing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measure PRR of the outbound links.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PRR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added to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LinkMap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LinkMap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constructed,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sender can select the best link based on the interference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and the information in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LinkMap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Schedule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transmission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ACKs.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 fontScale="92500"/>
          </a:bodyPr>
          <a:lstStyle/>
          <a:p>
            <a:r>
              <a:rPr lang="en-US" altLang="zh-CN" dirty="0" smtClean="0"/>
              <a:t>T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ACKs must be scheduled to arrive during the interval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interference frame clusters.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period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space.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alternating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space.</a:t>
            </a:r>
            <a:endParaRPr lang="zh-CN" altLang="en-US" baseline="0" dirty="0" smtClean="0"/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feasible only if the distribution of the white and black space is predictable.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conduct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experiment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 the distribution of white and black space.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figure.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zoom in two different period of the RSSI sequence and we find that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distribution of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 shows a strong self-similarity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phenomenon.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 we propose to use the Pareto model to fit the distribution of the white and black space.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this model, we can predict the arriving time and length of white and black space, which is important information for scheduling the transmission of ACKs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new interference is detected, the sender samples the channel and estimate the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 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this interference.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the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 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stored together with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LinkMap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 fontScale="92500" lnSpcReduction="10000"/>
          </a:bodyPr>
          <a:lstStyle/>
          <a:p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transmission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ACK.</a:t>
            </a:r>
            <a:endParaRPr lang="zh-CN" altLang="en-US" dirty="0" smtClean="0"/>
          </a:p>
          <a:p>
            <a:r>
              <a:rPr lang="en-US" altLang="zh-CN" dirty="0" smtClean="0"/>
              <a:t>Since</a:t>
            </a:r>
            <a:r>
              <a:rPr lang="en-US" altLang="zh-CN" baseline="0" dirty="0" smtClean="0"/>
              <a:t> the ACK should be scheduled to arrive just between two black spaces, not to early and not too late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So, first we should limit the length of the data period, so that the ACK can arrive before the next black space.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addition, to avoid the collision with the current black space, the sender has to estimate the coming time of the white space.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If it find that the data period is too short, the sender has to notify the receiver to wait a period of time before replying the ACK.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Both the upper limit for the data period and the length of waiting time can be estimated based on the Pareto model.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Smoggy-Link uses one ACK to reply all the data packet transmitted in one white/black period. </a:t>
            </a:r>
          </a:p>
          <a:p>
            <a:r>
              <a:rPr lang="en-US" altLang="zh-CN" baseline="0" dirty="0" smtClean="0"/>
              <a:t>It use a 15 bits payload to describe reception of the data packets in the current white and black period, </a:t>
            </a:r>
          </a:p>
          <a:p>
            <a:r>
              <a:rPr lang="en-US" altLang="zh-CN" baseline="0" dirty="0" smtClean="0"/>
              <a:t> ’1’ indicates failure and ’0’ indicates success.</a:t>
            </a:r>
            <a:endParaRPr lang="en-US" altLang="zh-CN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Put them</a:t>
            </a:r>
            <a:r>
              <a:rPr lang="en-US" altLang="zh-CN" baseline="0" dirty="0" smtClean="0"/>
              <a:t> together,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workflow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Smoggy-Link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There are three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major components in Smoggy-Link: interference identification component, data transmission component and a link estimation component</a:t>
            </a:r>
            <a:r>
              <a:rPr lang="en-US" altLang="zh-CN" baseline="0" dirty="0" smtClean="0"/>
              <a:t> to bridge these two components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identification component aims to identify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ongoing interference.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Then the the link estimation component translate the interference information to the link quality information.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Such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information can be further used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for link selection</a:t>
            </a:r>
            <a:r>
              <a:rPr lang="en-US" altLang="zh-CN" baseline="0" dirty="0" smtClean="0"/>
              <a:t> and transmission schedule</a:t>
            </a:r>
            <a:r>
              <a:rPr lang="en-US" altLang="zh-CN" dirty="0" smtClean="0"/>
              <a:t>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So this is how smoggy-link works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Then, Let’s</a:t>
            </a:r>
            <a:r>
              <a:rPr lang="en-US" altLang="zh-CN" baseline="0" dirty="0" smtClean="0"/>
              <a:t> look at the performance</a:t>
            </a:r>
          </a:p>
          <a:p>
            <a:endParaRPr kumimoji="1" lang="en-US" altLang="zh-CN" dirty="0" smtClean="0">
              <a:sym typeface="+mn-ea"/>
            </a:endParaRPr>
          </a:p>
          <a:p>
            <a:r>
              <a:rPr kumimoji="1" lang="en-US" altLang="zh-CN" dirty="0" err="1" smtClean="0">
                <a:sym typeface="+mn-ea"/>
              </a:rPr>
              <a:t>Smogy</a:t>
            </a:r>
            <a:r>
              <a:rPr kumimoji="1" lang="en-US" altLang="zh-CN" dirty="0" smtClean="0">
                <a:sym typeface="+mn-ea"/>
              </a:rPr>
              <a:t>-Link is</a:t>
            </a:r>
            <a:r>
              <a:rPr kumimoji="1" lang="zh-CN" altLang="en-US" dirty="0" smtClean="0">
                <a:sym typeface="+mn-ea"/>
              </a:rPr>
              <a:t> </a:t>
            </a:r>
            <a:r>
              <a:rPr kumimoji="1" lang="en-US" altLang="zh-CN" dirty="0" smtClean="0">
                <a:sym typeface="+mn-ea"/>
              </a:rPr>
              <a:t>implemented</a:t>
            </a:r>
            <a:r>
              <a:rPr kumimoji="1" lang="zh-CN" altLang="en-US" dirty="0" smtClean="0">
                <a:sym typeface="+mn-ea"/>
              </a:rPr>
              <a:t> </a:t>
            </a:r>
            <a:r>
              <a:rPr kumimoji="1" lang="en-US" altLang="zh-CN" dirty="0" smtClean="0">
                <a:sym typeface="+mn-ea"/>
              </a:rPr>
              <a:t>in</a:t>
            </a:r>
            <a:r>
              <a:rPr kumimoji="1" lang="zh-CN" altLang="en-US" dirty="0" smtClean="0">
                <a:sym typeface="+mn-ea"/>
              </a:rPr>
              <a:t> </a:t>
            </a:r>
            <a:r>
              <a:rPr kumimoji="1" lang="en-US" altLang="zh-CN" dirty="0" err="1" smtClean="0">
                <a:sym typeface="+mn-ea"/>
              </a:rPr>
              <a:t>TinyOS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We select </a:t>
            </a:r>
            <a:r>
              <a:rPr lang="en-US" altLang="zh-CN" dirty="0" err="1" smtClean="0"/>
              <a:t>WiFi</a:t>
            </a:r>
            <a:r>
              <a:rPr lang="en-US" altLang="zh-CN" dirty="0" smtClean="0"/>
              <a:t> and Bluetooth as the interference in our experiment.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We compare Smoggy-Link with the transmission </a:t>
            </a:r>
            <a:r>
              <a:rPr lang="en-US" altLang="zh-CN" dirty="0" err="1" smtClean="0"/>
              <a:t>techonlogy</a:t>
            </a:r>
            <a:r>
              <a:rPr lang="en-US" altLang="zh-CN" dirty="0" smtClean="0"/>
              <a:t> 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 CSMA enabled and disabled, </a:t>
            </a:r>
          </a:p>
          <a:p>
            <a:r>
              <a:rPr lang="en-US" altLang="zh-CN" dirty="0" smtClean="0"/>
              <a:t>we also compare smoggy-link with WISE, which enables ZigBee to transmit packets during the white space of the interference  </a:t>
            </a:r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 is a important wireless technology that has draw extensive interests by academic and industry.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 widely used in sensor networks, smart homes, industrial control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so on…</a:t>
            </a:r>
          </a:p>
          <a:p>
            <a:endParaRPr lang="en-US" altLang="zh-CN" sz="120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with the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explosive growth of wireless and mobile networks, today’s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still faces a lot of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problems.</a:t>
            </a:r>
          </a:p>
          <a:p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serious problems is cross technology interference.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>
                <a:sym typeface="+mn-ea"/>
              </a:rPr>
              <a:t>We use the same </a:t>
            </a:r>
            <a:r>
              <a:rPr lang="en-US" altLang="zh-CN" dirty="0" err="1" smtClean="0">
                <a:sym typeface="+mn-ea"/>
              </a:rPr>
              <a:t>testbed</a:t>
            </a:r>
            <a:r>
              <a:rPr lang="en-US" altLang="zh-CN" dirty="0" smtClean="0">
                <a:sym typeface="+mn-ea"/>
              </a:rPr>
              <a:t> in the initial experiment to evaluate the network performance of Smoggy-Link in terms of throughput and retransmission.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These two figures show the performance on throughput. </a:t>
            </a:r>
          </a:p>
          <a:p>
            <a:r>
              <a:rPr lang="en-US" altLang="zh-CN" dirty="0" smtClean="0"/>
              <a:t>We can observe that, the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hroughput of Smogy-Link only decreases slightly even under high power interference</a:t>
            </a:r>
            <a:endParaRPr lang="en-US" altLang="zh-CN" dirty="0" smtClean="0"/>
          </a:p>
          <a:p>
            <a:r>
              <a:rPr lang="en-US" altLang="zh-CN" dirty="0" smtClean="0"/>
              <a:t>Compared with the interference avoidance methods, Smoggy-Link can improve the throughput by 40%.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In addition, we also </a:t>
            </a:r>
            <a:r>
              <a:rPr lang="en-US" altLang="zh-CN" dirty="0" err="1" smtClean="0"/>
              <a:t>evalueate</a:t>
            </a:r>
            <a:r>
              <a:rPr lang="en-US" altLang="zh-CN" dirty="0" smtClean="0"/>
              <a:t> the impact of </a:t>
            </a:r>
            <a:r>
              <a:rPr lang="en-US" altLang="zh-CN" dirty="0" err="1" smtClean="0"/>
              <a:t>WiFi</a:t>
            </a:r>
            <a:r>
              <a:rPr lang="en-US" altLang="zh-CN" dirty="0" smtClean="0"/>
              <a:t> data rate on ZigBee throughput, </a:t>
            </a:r>
          </a:p>
          <a:p>
            <a:r>
              <a:rPr lang="en-US" altLang="zh-CN" dirty="0" smtClean="0"/>
              <a:t>The result shows that, Smoggy-Link achieves high throughput when the data rate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lower than 10Mbps.</a:t>
            </a:r>
          </a:p>
          <a:p>
            <a:r>
              <a:rPr lang="en-US" altLang="zh-CN" dirty="0" smtClean="0">
                <a:sym typeface="+mn-ea"/>
              </a:rPr>
              <a:t>When the data rate is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higher than 10Mbps, all the four methods suffers </a:t>
            </a:r>
            <a:r>
              <a:rPr lang="en-US" altLang="zh-CN" dirty="0" smtClean="0"/>
              <a:t>serious throughput decline.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This is because  transmission technology with CSMA disabled can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maximally exploit the concurrent opportunities by completely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turn off the CSMA, which however leads to poor PRR and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thus high energy consumption for packet retransmissions.</a:t>
            </a:r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Then let's look at the performance on Retransmission.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We can see that, Although concurrent transmission is adopted in Smoggy-Link, its retransmission count is comparable with that of interference avoidance approaches.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In addition, even under high power interference, the transmission count of Smoggy-Link is controlled under 2 times.</a:t>
            </a:r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smtClean="0"/>
              <a:t>We </a:t>
            </a:r>
            <a:r>
              <a:rPr lang="en-US" altLang="zh-CN" dirty="0" smtClean="0"/>
              <a:t>also conduct experiments under practical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environment in our lab, a dorm and a cafe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8939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These two figures show the performance on throughput</a:t>
            </a:r>
            <a:r>
              <a:rPr lang="en-US" altLang="zh-CN" baseline="0" dirty="0" smtClean="0"/>
              <a:t> and retransmission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 can see that Smoggy-Link’s performance gain is more significant in the café and dorm than that in the lab.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This is because that the degree of wireless interference in cafe and dorm is much higher than that in the lab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12808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r>
              <a:rPr lang="en-US" altLang="zh-CN" smtClean="0"/>
              <a:t>In conclusion, </a:t>
            </a:r>
            <a:r>
              <a:rPr lang="en-US" altLang="zh-CN" dirty="0" smtClean="0"/>
              <a:t>we propose Smoggy-Link to exploit potential concurrency for adaptive transmission under interference..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To achieve this goal, we propose a method to identify different interference based on their RSSI patterns.</a:t>
            </a:r>
          </a:p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 propose a link model to translate the low-cost interference information to fine-</a:t>
            </a:r>
            <a:r>
              <a:rPr lang="en-US" altLang="zh-CN" dirty="0" err="1" smtClean="0"/>
              <a:t>graind</a:t>
            </a:r>
            <a:r>
              <a:rPr lang="en-US" altLang="zh-CN" dirty="0" smtClean="0"/>
              <a:t> link information.</a:t>
            </a:r>
            <a:endParaRPr lang="zh-CN" altLang="en-US" dirty="0" smtClean="0"/>
          </a:p>
          <a:p>
            <a:r>
              <a:rPr lang="en-US" altLang="zh-CN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last,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transmission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transmission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schedule.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We implement Smoggy-Link in </a:t>
            </a:r>
            <a:r>
              <a:rPr lang="en-US" altLang="zh-CN" dirty="0" err="1" smtClean="0"/>
              <a:t>TinyOS</a:t>
            </a:r>
            <a:r>
              <a:rPr lang="en-US" altLang="zh-CN" dirty="0" smtClean="0"/>
              <a:t> and 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performance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under practical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environment </a:t>
            </a:r>
            <a:r>
              <a:rPr lang="en-US" altLang="zh-CN" baseline="0" dirty="0" smtClean="0"/>
              <a:t>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conduct evaluation in indoor testbed to test the performance of Smoggy-Link.</a:t>
            </a:r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attention,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I’m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Scope:</a:t>
            </a:r>
            <a:endParaRPr lang="zh-CN" altLang="en-US" baseline="0" dirty="0" smtClean="0"/>
          </a:p>
          <a:p>
            <a:r>
              <a:rPr lang="en-US" altLang="zh-CN" baseline="0" dirty="0" smtClean="0"/>
              <a:t>Smoggy-Link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adopts a best effort design.</a:t>
            </a:r>
            <a:endParaRPr lang="zh-CN" altLang="en-US" baseline="0" dirty="0" smtClean="0"/>
          </a:p>
          <a:p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didn’t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concurrent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transmission,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Smoggy-Link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conventional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Zigbee</a:t>
            </a:r>
            <a:r>
              <a:rPr lang="en-US" altLang="zh-CN" baseline="0" dirty="0" smtClean="0"/>
              <a:t>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Concurrency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ZigBee</a:t>
            </a:r>
            <a:endParaRPr lang="zh-CN" altLang="en-US" baseline="0" dirty="0" smtClean="0"/>
          </a:p>
          <a:p>
            <a:r>
              <a:rPr lang="en-US" altLang="zh-CN" baseline="0" dirty="0" smtClean="0"/>
              <a:t>Handling of the ZigBee interferences is similar with 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interferences (i.e. WIFI and Bluetooth) except the identification process. </a:t>
            </a:r>
            <a:endParaRPr lang="zh-CN" altLang="en-US" baseline="0" dirty="0" smtClean="0"/>
          </a:p>
          <a:p>
            <a:r>
              <a:rPr lang="en-US" altLang="zh-CN" baseline="0" dirty="0" smtClean="0"/>
              <a:t>Specifically, when a ZigBee interference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detected, a node can directly identify the transmitter through</a:t>
            </a:r>
          </a:p>
          <a:p>
            <a:r>
              <a:rPr lang="en-US" altLang="zh-CN" baseline="0" dirty="0" smtClean="0"/>
              <a:t>overhearing 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870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r>
              <a:rPr lang="en-US" altLang="zh-CN" dirty="0" smtClean="0"/>
              <a:t>Indeed,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WIFI,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conduct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Bluetooth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transmission.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WIFI.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dirty="0" smtClean="0"/>
              <a:t>This result is consistent with the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observations 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 fontScale="77500" lnSpcReduction="20000"/>
          </a:bodyPr>
          <a:lstStyle/>
          <a:p>
            <a:r>
              <a:rPr lang="en-US" altLang="zh-CN" dirty="0" smtClean="0"/>
              <a:t>In</a:t>
            </a:r>
            <a:r>
              <a:rPr lang="en-US" altLang="zh-CN" baseline="0" dirty="0" smtClean="0"/>
              <a:t>deed,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en-US" altLang="zh-CN" dirty="0" smtClean="0"/>
              <a:t> evaluate the performance of the interference identification component.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In the experiment, we put a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 in an environment in presence of 8 different interference.</a:t>
            </a:r>
            <a:endParaRPr lang="zh-CN" altLang="en-US" dirty="0" smtClean="0"/>
          </a:p>
          <a:p>
            <a:r>
              <a:rPr lang="en-US" altLang="zh-CN" dirty="0" smtClean="0"/>
              <a:t>The interferers take turn to generate interference signals,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during which the node collects the RSSI segments</a:t>
            </a:r>
          </a:p>
          <a:p>
            <a:r>
              <a:rPr lang="en-US" altLang="zh-CN" baseline="0" dirty="0" smtClean="0"/>
              <a:t>of the ongoing interference and identify it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figures.</a:t>
            </a:r>
            <a:endParaRPr lang="zh-CN" altLang="en-US" dirty="0" smtClean="0"/>
          </a:p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that,….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above results show that  our interference identification method can distinguish a set of interferences with high accuracy by using only RSSI segments.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In the experiment, we put a node in an environment in presence of 8 different interferers.</a:t>
            </a:r>
          </a:p>
          <a:p>
            <a:r>
              <a:rPr lang="en-US" altLang="zh-CN" dirty="0" smtClean="0"/>
              <a:t>The interferers take turn to generate interference for 10 min individually, </a:t>
            </a:r>
          </a:p>
          <a:p>
            <a:r>
              <a:rPr lang="en-US" altLang="zh-CN" dirty="0" smtClean="0"/>
              <a:t>during this time the node collects the RSSI segments of the ongoing interference and identify it. 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The result is shown in these two figures.</a:t>
            </a:r>
          </a:p>
          <a:p>
            <a:r>
              <a:rPr lang="en-US" altLang="zh-CN" dirty="0" smtClean="0"/>
              <a:t>We can </a:t>
            </a:r>
            <a:r>
              <a:rPr lang="en-US" altLang="zh-CN" dirty="0" err="1" smtClean="0"/>
              <a:t>obsrve</a:t>
            </a:r>
            <a:r>
              <a:rPr lang="en-US" altLang="zh-CN" dirty="0" smtClean="0"/>
              <a:t> that, ,,,,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r>
              <a:rPr lang="en-US" altLang="zh-CN" sz="4400" dirty="0" smtClean="0"/>
              <a:t>As we all know, wireless signal is everywhere.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ZigBee,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Today’s mainstream wireless technology also include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Bluetooth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share the same band and thus lead to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interference when they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transmit concurrently with each other.</a:t>
            </a:r>
            <a:endParaRPr lang="zh-CN" alt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figure shows</a:t>
            </a:r>
            <a:r>
              <a:rPr lang="en-US" altLang="zh-CN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Channel utilization and packet reception rate for concurrent transmission and </a:t>
            </a:r>
            <a:r>
              <a:rPr lang="en-US" altLang="zh-CN" sz="120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backoff</a:t>
            </a:r>
            <a:r>
              <a:rPr lang="en-US" altLang="zh-CN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transmission.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shown in this figure,</a:t>
            </a:r>
            <a:r>
              <a:rPr lang="zh-CN" altLang="en-US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oncurrent transmission improves the 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but suffer from low PRR and thus poor energy efficiency.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ackoff transmission gives the packet an independent chance of delivery, which brings better PRR but suffers from poor throughput.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in this work,</a:t>
            </a:r>
            <a:r>
              <a:rPr lang="en-US" altLang="zh-CN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 propose a benefit-driven transmission method, which enables a sender to estimate the expect benefit and energy efficiency for concurrent and back off transmission, then make a wise choice between them.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335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mutiple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concurrently,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overlap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air.</a:t>
            </a:r>
            <a:endParaRPr lang="zh-CN" altLang="en-US" baseline="0" dirty="0" smtClean="0"/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senario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identify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outbound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link.</a:t>
            </a:r>
            <a:endParaRPr lang="zh-CN" altLang="en-US" baseline="0" dirty="0" smtClean="0"/>
          </a:p>
          <a:p>
            <a:r>
              <a:rPr lang="en-US" altLang="zh-CN" baseline="0" dirty="0" smtClean="0"/>
              <a:t>Thus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Fortunately,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CSMA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technology,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 of 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low.</a:t>
            </a:r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conduct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real-world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environment: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lab,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café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dorm,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environment.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We can see that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 in the dorm/lab environment is less than 4%, 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 Smoggy-Link has more than 96% chance for concurrent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transmissions in such environment. </a:t>
            </a:r>
            <a:endParaRPr lang="zh-CN" altLang="en-US" baseline="0" dirty="0" smtClean="0"/>
          </a:p>
          <a:p>
            <a:r>
              <a:rPr lang="en-US" altLang="zh-CN" baseline="0" dirty="0" smtClean="0"/>
              <a:t>Even in the cafe, where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wireless environment is very crowded, Smoggy-Link can 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 more than 92% chance for concurrent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transmission.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 fontScale="92500" lnSpcReduction="10000"/>
          </a:bodyPr>
          <a:lstStyle/>
          <a:p>
            <a:r>
              <a:rPr lang="en-US" altLang="zh-CN" dirty="0" smtClean="0"/>
              <a:t>Smoggy-Link can also handle mobile interferences. </a:t>
            </a:r>
            <a:endParaRPr lang="zh-CN" altLang="en-US" dirty="0" smtClean="0"/>
          </a:p>
          <a:p>
            <a:r>
              <a:rPr lang="en-US" altLang="zh-CN" dirty="0" smtClean="0"/>
              <a:t>Indeed,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if an interferer is moved, its fingerprint, as well as its impact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 the links would change. </a:t>
            </a:r>
            <a:endParaRPr lang="zh-CN" altLang="en-US" dirty="0" smtClean="0"/>
          </a:p>
          <a:p>
            <a:r>
              <a:rPr lang="en-US" altLang="zh-CN" dirty="0" smtClean="0"/>
              <a:t>Thus the identification component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would treat it as a new interference.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addition,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believe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mobile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little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ZigBee.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dirty="0" smtClean="0"/>
              <a:t>This is because that </a:t>
            </a:r>
            <a:r>
              <a:rPr lang="en-US" altLang="zh-CN" dirty="0" smtClean="0"/>
              <a:t>the data traffic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generated by mobile devices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 generated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stationary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WIFI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Aps.</a:t>
            </a:r>
            <a:endParaRPr lang="zh-CN" altLang="en-US" baseline="0" dirty="0" smtClean="0"/>
          </a:p>
          <a:p>
            <a:r>
              <a:rPr lang="en-US" altLang="zh-CN" baseline="0" dirty="0" smtClean="0"/>
              <a:t>Since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mobile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traffic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chatting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email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However,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WiFi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downstream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traffic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dowloading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movie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stationary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device,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impact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mobile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low.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On another hand,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 most scenarios, such as in the office, cafe, or library,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location of mobile devices are usually fixed (such as on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seat of the user). </a:t>
            </a:r>
            <a:endParaRPr lang="zh-CN" altLang="en-US" baseline="0" dirty="0" smtClean="0"/>
          </a:p>
          <a:p>
            <a:r>
              <a:rPr lang="en-US" altLang="zh-CN" baseline="0" dirty="0" smtClean="0"/>
              <a:t>Small location change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table) is tolerable since </a:t>
            </a:r>
            <a:r>
              <a:rPr lang="en-US" altLang="zh-CN" baseline="0" dirty="0" err="1" smtClean="0"/>
              <a:t>itincurs</a:t>
            </a:r>
            <a:r>
              <a:rPr lang="en-US" altLang="zh-CN" baseline="0" dirty="0" smtClean="0"/>
              <a:t> little changes in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fingerprint 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link quality.</a:t>
            </a:r>
            <a:endParaRPr lang="zh-CN" altLang="en-US" baseline="0" dirty="0" smtClean="0"/>
          </a:p>
          <a:p>
            <a:endParaRPr lang="zh-CN" alt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Smoggy-link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WiFi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Bluetooth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limited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tolerate.</a:t>
            </a:r>
            <a:endParaRPr lang="zh-CN" altLang="en-US" baseline="0" dirty="0" smtClean="0"/>
          </a:p>
          <a:p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WiFi</a:t>
            </a:r>
            <a:endParaRPr lang="zh-CN" altLang="en-US" baseline="0" dirty="0" smtClean="0"/>
          </a:p>
          <a:p>
            <a:r>
              <a:rPr lang="en-US" altLang="zh-CN" baseline="0" dirty="0" smtClean="0"/>
              <a:t>In the design of Smoggy-Link, the most important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condition for concurrency is exposed terminal, namely the</a:t>
            </a:r>
          </a:p>
          <a:p>
            <a:r>
              <a:rPr lang="en-US" altLang="zh-CN" baseline="0" dirty="0" smtClean="0"/>
              <a:t>interferer is located within the CCA range of ZigBee sender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 outside the interference range of ZigBee receiver. </a:t>
            </a:r>
            <a:endParaRPr lang="zh-CN" altLang="en-US" baseline="0" dirty="0" smtClean="0"/>
          </a:p>
          <a:p>
            <a:r>
              <a:rPr lang="en-US" altLang="zh-CN" baseline="0" dirty="0" smtClean="0"/>
              <a:t>Thus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 concurrency is permitted, there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strong possibility that the sender is located at the boundary of</a:t>
            </a:r>
          </a:p>
          <a:p>
            <a:r>
              <a:rPr lang="en-US" altLang="zh-CN" baseline="0" dirty="0" smtClean="0"/>
              <a:t>the communication range of the Wi-Fi interferer.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In addition,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since the transmit power of Wi-Fi devices is much higher 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 of ZigBee,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communication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range of Wi-Fi is much broader than that of ZigBee. </a:t>
            </a:r>
            <a:endParaRPr lang="zh-CN" altLang="en-US" baseline="0" dirty="0" smtClean="0"/>
          </a:p>
          <a:p>
            <a:r>
              <a:rPr lang="en-US" altLang="zh-CN" baseline="0" dirty="0" smtClean="0"/>
              <a:t>Thus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 can infer that the Wi-Fi interferer is probably located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outside the interference range of the ZigBee sender and thus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transmission of ZigBee would have little impact on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performance of Wi-Fi.</a:t>
            </a:r>
            <a:endParaRPr lang="zh-CN" alt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talk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bluetooth</a:t>
            </a:r>
            <a:r>
              <a:rPr lang="en-US" altLang="zh-CN" baseline="0" dirty="0" smtClean="0"/>
              <a:t>.</a:t>
            </a:r>
            <a:endParaRPr lang="zh-CN" altLang="en-US" baseline="0" dirty="0" smtClean="0"/>
          </a:p>
          <a:p>
            <a:r>
              <a:rPr lang="en-US" altLang="zh-CN" baseline="0" dirty="0" smtClean="0"/>
              <a:t>Bluetooth uses the frequency hopping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technique</a:t>
            </a:r>
            <a:endParaRPr lang="zh-CN" altLang="en-US" baseline="0" dirty="0" smtClean="0"/>
          </a:p>
          <a:p>
            <a:r>
              <a:rPr lang="en-US" altLang="zh-CN" baseline="0" dirty="0" smtClean="0"/>
              <a:t>The hopping occurs at a rate of 1600 hops/s, hence 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occupies one channel for only 625 µs. </a:t>
            </a:r>
            <a:endParaRPr lang="zh-CN" altLang="en-US" baseline="0" dirty="0" smtClean="0"/>
          </a:p>
          <a:p>
            <a:r>
              <a:rPr lang="en-US" altLang="zh-CN" baseline="0" dirty="0" smtClean="0"/>
              <a:t>This improves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 robustness against the interference from other technologies. 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In addition, since Bluetooth spans over the whole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2.4 GHz ISM band while the ZigBee only occupies a  2MHz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channel during transmissions, this implies that ZigBee would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 little impact on Bluetooth during the concurrency.</a:t>
            </a:r>
            <a:endParaRPr lang="zh-CN" alt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 lnSpcReduction="10000"/>
          </a:bodyPr>
          <a:lstStyle/>
          <a:p>
            <a:r>
              <a:rPr lang="en-US" altLang="zh-CN" dirty="0" smtClean="0"/>
              <a:t>Now,</a:t>
            </a:r>
            <a:r>
              <a:rPr lang="en-US" altLang="zh-CN" baseline="0" dirty="0" smtClean="0"/>
              <a:t> first let me show how to avoid the collision between ACK and the next black space.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figure, to avoid this collision, the data period </a:t>
            </a:r>
            <a:r>
              <a:rPr lang="en-US" altLang="zh-CN" baseline="0" dirty="0" err="1" smtClean="0"/>
              <a:t>Tdata</a:t>
            </a:r>
            <a:r>
              <a:rPr lang="en-US" altLang="zh-CN" baseline="0" dirty="0" smtClean="0"/>
              <a:t> should be shorter than </a:t>
            </a:r>
            <a:r>
              <a:rPr lang="en-US" altLang="zh-CN" baseline="0" dirty="0" err="1" smtClean="0"/>
              <a:t>rou</a:t>
            </a:r>
            <a:r>
              <a:rPr lang="en-US" altLang="zh-CN" baseline="0" dirty="0" smtClean="0"/>
              <a:t> data plus </a:t>
            </a:r>
            <a:r>
              <a:rPr lang="en-US" altLang="zh-CN" baseline="0" dirty="0" err="1" smtClean="0"/>
              <a:t>Twhite</a:t>
            </a:r>
            <a:r>
              <a:rPr lang="en-US" altLang="zh-CN" baseline="0" dirty="0" smtClean="0"/>
              <a:t>,</a:t>
            </a:r>
          </a:p>
          <a:p>
            <a:r>
              <a:rPr lang="en-US" altLang="zh-CN" baseline="0" dirty="0" smtClean="0"/>
              <a:t>Here, </a:t>
            </a:r>
            <a:r>
              <a:rPr lang="en-US" altLang="zh-CN" baseline="0" dirty="0" err="1" smtClean="0"/>
              <a:t>rou</a:t>
            </a:r>
            <a:r>
              <a:rPr lang="en-US" altLang="zh-CN" baseline="0" dirty="0" smtClean="0"/>
              <a:t> data is the remaining duration of the data period upon the start of data transmission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Then Assume that </a:t>
            </a:r>
            <a:r>
              <a:rPr lang="en-US" altLang="zh-CN" baseline="0" dirty="0" err="1" smtClean="0"/>
              <a:t>rou</a:t>
            </a:r>
            <a:r>
              <a:rPr lang="en-US" altLang="zh-CN" baseline="0" dirty="0" smtClean="0"/>
              <a:t> data is uniformly distributed over the black space, the probability of collision can be given as the smaller one between 1 and the ratio of </a:t>
            </a:r>
            <a:r>
              <a:rPr lang="en-US" altLang="zh-CN" baseline="0" dirty="0" err="1" smtClean="0"/>
              <a:t>Tdata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Tperiod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Then Based on the Pareto model, the </a:t>
            </a:r>
            <a:r>
              <a:rPr lang="en-US" altLang="zh-CN" baseline="0" dirty="0" err="1" smtClean="0"/>
              <a:t>espected</a:t>
            </a:r>
            <a:r>
              <a:rPr lang="en-US" altLang="zh-CN" baseline="0" dirty="0" smtClean="0"/>
              <a:t> Probability of C1 is given as this .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Then,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Given a specific probability threshold </a:t>
            </a:r>
            <a:r>
              <a:rPr lang="en-US" altLang="zh-CN" dirty="0" err="1" smtClean="0"/>
              <a:t>Cth</a:t>
            </a:r>
            <a:r>
              <a:rPr lang="en-US" altLang="zh-CN" dirty="0" smtClean="0"/>
              <a:t>, the length of data period must</a:t>
            </a:r>
            <a:r>
              <a:rPr lang="en-US" altLang="zh-CN" baseline="0" dirty="0" smtClean="0"/>
              <a:t> satisfies this equation.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Therefore, before a sender starts a sending task, it should first compare the required </a:t>
            </a:r>
            <a:r>
              <a:rPr lang="en-US" altLang="zh-CN" dirty="0" err="1" smtClean="0"/>
              <a:t>Tdata</a:t>
            </a:r>
            <a:r>
              <a:rPr lang="en-US" altLang="zh-CN" dirty="0" smtClean="0"/>
              <a:t> with the estimated T data max</a:t>
            </a:r>
          </a:p>
          <a:p>
            <a:r>
              <a:rPr lang="en-US" altLang="zh-CN" dirty="0" smtClean="0"/>
              <a:t>If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Tdata</a:t>
            </a:r>
            <a:r>
              <a:rPr lang="en-US" altLang="zh-CN" baseline="0" dirty="0" smtClean="0"/>
              <a:t> is longer than the </a:t>
            </a:r>
            <a:r>
              <a:rPr lang="en-US" altLang="zh-CN" baseline="0" dirty="0" err="1" smtClean="0"/>
              <a:t>Tdata</a:t>
            </a:r>
            <a:r>
              <a:rPr lang="en-US" altLang="zh-CN" baseline="0" dirty="0" smtClean="0"/>
              <a:t> Max, </a:t>
            </a:r>
            <a:r>
              <a:rPr lang="en-US" altLang="zh-CN" dirty="0" smtClean="0"/>
              <a:t>the sender has to reduce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packet number in the current period utile this equation</a:t>
            </a:r>
            <a:r>
              <a:rPr lang="en-US" altLang="zh-CN" baseline="0" dirty="0" smtClean="0"/>
              <a:t> is satisfied.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9966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</p:spPr>
            <p:txBody>
              <a:bodyPr wrap="square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Then the next step</a:t>
                </a:r>
                <a:r>
                  <a:rPr lang="en-US" altLang="zh-CN" baseline="0" dirty="0" smtClean="0"/>
                  <a:t> is to Adjust the arrive time of ACK.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That is the sender </a:t>
                </a:r>
                <a:r>
                  <a:rPr lang="en-US" altLang="zh-CN" sz="12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has to estimate the arrive time of the next white space, and notifies the receiver to wait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1200" b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200" b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𝒘𝒂𝒊𝒕</m:t>
                        </m:r>
                      </m:sub>
                    </m:sSub>
                    <m:r>
                      <a:rPr lang="en-US" altLang="zh-CN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altLang="zh-CN" sz="12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before replying the ACKs.</a:t>
                </a:r>
                <a:endPara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 smtClean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Specifically, the </a:t>
                </a:r>
                <a:r>
                  <a:rPr lang="en-US" altLang="zh-CN" dirty="0" err="1" smtClean="0"/>
                  <a:t>Twait</a:t>
                </a:r>
                <a:r>
                  <a:rPr lang="en-US" altLang="zh-CN" dirty="0" smtClean="0"/>
                  <a:t> should</a:t>
                </a:r>
                <a:r>
                  <a:rPr lang="en-US" altLang="zh-CN" baseline="0" dirty="0" smtClean="0"/>
                  <a:t> satisfied that  </a:t>
                </a:r>
                <a:r>
                  <a:rPr lang="en-US" altLang="zh-CN" baseline="0" dirty="0" err="1" smtClean="0"/>
                  <a:t>Tdata</a:t>
                </a:r>
                <a:r>
                  <a:rPr lang="en-US" altLang="zh-CN" baseline="0" dirty="0" smtClean="0"/>
                  <a:t> </a:t>
                </a:r>
                <a:r>
                  <a:rPr lang="en-US" altLang="zh-CN" baseline="0" dirty="0" smtClean="0"/>
                  <a:t>plus </a:t>
                </a:r>
                <a:r>
                  <a:rPr lang="en-US" altLang="zh-CN" baseline="0" dirty="0" err="1" smtClean="0"/>
                  <a:t>Twait</a:t>
                </a:r>
                <a:r>
                  <a:rPr lang="en-US" altLang="zh-CN" baseline="0" dirty="0" smtClean="0"/>
                  <a:t> is longer than </a:t>
                </a:r>
                <a:r>
                  <a:rPr lang="en-US" altLang="zh-CN" baseline="0" dirty="0" err="1" smtClean="0"/>
                  <a:t>rou</a:t>
                </a:r>
                <a:r>
                  <a:rPr lang="en-US" altLang="zh-CN" baseline="0" dirty="0" smtClean="0"/>
                  <a:t> data.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aseline="0" dirty="0" smtClean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Similarity, based on the Pareto model, the probability of </a:t>
                </a:r>
                <a:r>
                  <a:rPr lang="en-US" altLang="zh-CN" baseline="0" dirty="0" smtClean="0"/>
                  <a:t>this collision </a:t>
                </a:r>
                <a:r>
                  <a:rPr lang="en-US" altLang="zh-CN" baseline="0" dirty="0" smtClean="0"/>
                  <a:t>should satisfy this equation.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Then, given a threshold </a:t>
                </a:r>
                <a:r>
                  <a:rPr lang="en-US" altLang="zh-CN" baseline="0" dirty="0" err="1" smtClean="0"/>
                  <a:t>Cth</a:t>
                </a:r>
                <a:r>
                  <a:rPr lang="en-US" altLang="zh-CN" baseline="0" dirty="0" smtClean="0"/>
                  <a:t>, the </a:t>
                </a:r>
                <a:r>
                  <a:rPr lang="en-US" altLang="zh-CN" baseline="0" dirty="0" err="1" smtClean="0"/>
                  <a:t>Twait</a:t>
                </a:r>
                <a:r>
                  <a:rPr lang="en-US" altLang="zh-CN" baseline="0" dirty="0" smtClean="0"/>
                  <a:t> should satisfy this equation.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aseline="0" dirty="0" smtClean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dirty="0" smtClean="0"/>
              </a:p>
              <a:p>
                <a:endParaRPr lang="zh-CN" altLang="en-US" dirty="0" smtClean="0"/>
              </a:p>
            </p:txBody>
          </p:sp>
        </mc:Choice>
        <mc:Fallback>
          <p:sp>
            <p:nvSpPr>
              <p:cNvPr id="10243" name="Rectangle 3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</p:spPr>
            <p:txBody>
              <a:bodyPr wrap="square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Then the next step</a:t>
                </a:r>
                <a:r>
                  <a:rPr lang="en-US" altLang="zh-CN" baseline="0" dirty="0" smtClean="0"/>
                  <a:t> is to Adjust the arrive time of ACK.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That is the sender </a:t>
                </a:r>
                <a:r>
                  <a:rPr lang="en-US" altLang="zh-CN" sz="12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has to estimate the arrive time of the next white space, and notifies the receiver to wait </a:t>
                </a:r>
                <a:r>
                  <a:rPr lang="en-US" altLang="zh-CN" sz="1200" b="0" i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𝑻</a:t>
                </a:r>
                <a:r>
                  <a:rPr lang="en-US" altLang="zh-CN" sz="1200" b="0" i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charset="0"/>
                    <a:cs typeface="Segoe UI" panose="020B0502040204020203" pitchFamily="34" charset="0"/>
                  </a:rPr>
                  <a:t>_</a:t>
                </a:r>
                <a:r>
                  <a:rPr lang="en-US" altLang="zh-CN" sz="1200" b="0" i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𝒘𝒂𝒊𝒕  </a:t>
                </a:r>
                <a:r>
                  <a:rPr lang="en-US" altLang="zh-CN" sz="12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before replying the ACKs.</a:t>
                </a:r>
                <a:endPara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 smtClean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Specifically, the </a:t>
                </a:r>
                <a:r>
                  <a:rPr lang="en-US" altLang="zh-CN" dirty="0" err="1" smtClean="0"/>
                  <a:t>Twait</a:t>
                </a:r>
                <a:r>
                  <a:rPr lang="en-US" altLang="zh-CN" dirty="0" smtClean="0"/>
                  <a:t> should</a:t>
                </a:r>
                <a:r>
                  <a:rPr lang="en-US" altLang="zh-CN" baseline="0" dirty="0" smtClean="0"/>
                  <a:t> satisfied that  </a:t>
                </a:r>
                <a:r>
                  <a:rPr lang="en-US" altLang="zh-CN" baseline="0" dirty="0" err="1" smtClean="0"/>
                  <a:t>Tdata</a:t>
                </a:r>
                <a:r>
                  <a:rPr lang="en-US" altLang="zh-CN" baseline="0" dirty="0" smtClean="0"/>
                  <a:t> </a:t>
                </a:r>
                <a:r>
                  <a:rPr lang="en-US" altLang="zh-CN" baseline="0" dirty="0" smtClean="0"/>
                  <a:t>plus </a:t>
                </a:r>
                <a:r>
                  <a:rPr lang="en-US" altLang="zh-CN" baseline="0" dirty="0" err="1" smtClean="0"/>
                  <a:t>Twait</a:t>
                </a:r>
                <a:r>
                  <a:rPr lang="en-US" altLang="zh-CN" baseline="0" dirty="0" smtClean="0"/>
                  <a:t> is longer than </a:t>
                </a:r>
                <a:r>
                  <a:rPr lang="en-US" altLang="zh-CN" baseline="0" dirty="0" err="1" smtClean="0"/>
                  <a:t>rou</a:t>
                </a:r>
                <a:r>
                  <a:rPr lang="en-US" altLang="zh-CN" baseline="0" dirty="0" smtClean="0"/>
                  <a:t> data.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aseline="0" dirty="0" smtClean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Similarity, based on the Pareto model, the probability of </a:t>
                </a:r>
                <a:r>
                  <a:rPr lang="en-US" altLang="zh-CN" baseline="0" dirty="0" smtClean="0"/>
                  <a:t>this collision </a:t>
                </a:r>
                <a:r>
                  <a:rPr lang="en-US" altLang="zh-CN" baseline="0" dirty="0" smtClean="0"/>
                  <a:t>should satisfy this equation.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Then, given a threshold </a:t>
                </a:r>
                <a:r>
                  <a:rPr lang="en-US" altLang="zh-CN" baseline="0" dirty="0" err="1" smtClean="0"/>
                  <a:t>Cth</a:t>
                </a:r>
                <a:r>
                  <a:rPr lang="en-US" altLang="zh-CN" baseline="0" dirty="0" smtClean="0"/>
                  <a:t>, the </a:t>
                </a:r>
                <a:r>
                  <a:rPr lang="en-US" altLang="zh-CN" baseline="0" dirty="0" err="1" smtClean="0"/>
                  <a:t>Twait</a:t>
                </a:r>
                <a:r>
                  <a:rPr lang="en-US" altLang="zh-CN" baseline="0" dirty="0" smtClean="0"/>
                  <a:t> should satisfy this equation.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aseline="0" dirty="0" smtClean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dirty="0" smtClean="0"/>
              </a:p>
              <a:p>
                <a:endParaRPr lang="zh-CN" altLang="en-US" dirty="0" smtClean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04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</p:spPr>
            <p:txBody>
              <a:bodyPr wrap="square" numCol="1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the interference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detected, its fingerprint can be updated using moving average as:</a:t>
                </a:r>
                <a:endPara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lambda is a adjustable parameter which is set as 0.9 in our</a:t>
                </a:r>
                <a:r>
                  <a:rPr lang="en-US" altLang="zh-CN" sz="1200" b="0" baseline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  <a:p>
                <a:endParaRPr lang="en-US" altLang="zh-CN" sz="1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CN" sz="1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:r>
                  <a:rPr lang="en-US" altLang="zh-CN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sender selects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as the best </a:t>
                </a:r>
                <a:r>
                  <a:rPr lang="en-US" altLang="zh-CN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link and transmits a series of packets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under </a:t>
                </a:r>
                <a:r>
                  <a:rPr lang="en-US" altLang="zh-CN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certain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interference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it would obtain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new PRR for this transmission</a:t>
                </a:r>
                <a:r>
                  <a:rPr lang="en-US" altLang="zh-CN" sz="1200" b="0" baseline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task, then the PRR 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of Link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under interference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can be updated using moving average as: </a:t>
                </a:r>
              </a:p>
              <a:p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theta is a adjustable parameter which is set as 0.9 in our</a:t>
                </a:r>
                <a:r>
                  <a:rPr lang="en-US" altLang="zh-CN" sz="1200" b="0" baseline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  <a:p>
                <a:endParaRPr lang="en-US" altLang="zh-CN" sz="1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zh-CN" altLang="en-US" dirty="0" smtClean="0"/>
              </a:p>
            </p:txBody>
          </p:sp>
        </mc:Choice>
        <mc:Fallback xmlns="">
          <p:sp>
            <p:nvSpPr>
              <p:cNvPr id="10243" name="Rectangle 3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</p:spPr>
            <p:txBody>
              <a:bodyPr wrap="square" numCol="1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the interference </a:t>
                </a:r>
                <a:r>
                  <a:rPr lang="en-US" altLang="zh-CN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𝑰_𝒎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detected, its fingerprint can be updated using moving average as:</a:t>
                </a:r>
                <a:endPara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lambda is a adjustable parameter which is set as 0.9 in our</a:t>
                </a:r>
                <a:r>
                  <a:rPr lang="en-US" altLang="zh-CN" sz="1200" b="0" baseline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  <a:p>
                <a:endParaRPr lang="en-US" altLang="zh-CN" sz="1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CN" sz="1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:r>
                  <a:rPr lang="en-US" altLang="zh-CN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sender selects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Link </a:t>
                </a:r>
                <a:r>
                  <a:rPr lang="en-US" altLang="zh-CN" sz="1200" b="1" i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𝑳_𝒏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as the best </a:t>
                </a:r>
                <a:r>
                  <a:rPr lang="en-US" altLang="zh-CN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link and transmits a series of packets through </a:t>
                </a:r>
                <a:r>
                  <a:rPr lang="en-US" altLang="zh-CN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𝑳_𝒏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under </a:t>
                </a:r>
                <a:r>
                  <a:rPr lang="en-US" altLang="zh-CN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certain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interference </a:t>
                </a:r>
                <a:r>
                  <a:rPr lang="en-US" altLang="zh-CN" sz="1200" b="1" i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𝑰</a:t>
                </a:r>
                <a:r>
                  <a:rPr lang="en-US" altLang="zh-CN" sz="1200" b="1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_</a:t>
                </a:r>
                <a:r>
                  <a:rPr lang="en-US" altLang="zh-CN" sz="1200" b="1" i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𝒎</a:t>
                </a:r>
                <a:r>
                  <a:rPr lang="en-US" altLang="zh-CN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it would obtain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new PRR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this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transmission</a:t>
                </a:r>
                <a:r>
                  <a:rPr lang="en-US" altLang="zh-CN" sz="1200" b="0" baseline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task, then the PRR 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of Link </a:t>
                </a:r>
                <a:r>
                  <a:rPr lang="en-US" altLang="zh-CN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𝑳_𝒏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under interference </a:t>
                </a:r>
                <a:r>
                  <a:rPr lang="en-US" altLang="zh-CN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Segoe UI" panose="020B0502040204020203" pitchFamily="34" charset="0"/>
                  </a:rPr>
                  <a:t>𝑰_𝒎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can be updated using moving average as: </a:t>
                </a:r>
                <a:endParaRPr lang="en-US" altLang="zh-CN" sz="1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theta is a adjustable parameter which is set as 0.9 in our</a:t>
                </a:r>
                <a:r>
                  <a:rPr lang="en-US" altLang="zh-CN" sz="1200" b="0" baseline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12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  <a:p>
                <a:endParaRPr lang="en-US" altLang="zh-CN" sz="1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zh-CN" altLang="en-US" dirty="0" smtClean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837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solution today is to avoid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interference based on the CSMA technology.</a:t>
            </a:r>
          </a:p>
          <a:p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node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intends to transmit a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packet, it first conducts channel assessment to judge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the channel is busy.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channel is busy,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will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 random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backoff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avoid the interference.</a:t>
            </a:r>
          </a:p>
          <a:p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compels different sender to transmit in exclusive mode.</a:t>
            </a:r>
          </a:p>
          <a:p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such a mode usually results in long waiting time and low channel utilization.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 fontScale="70000" lnSpcReduction="20000"/>
          </a:bodyPr>
          <a:lstStyle/>
          <a:p>
            <a:r>
              <a:rPr lang="en-US" altLang="zh-CN" sz="4400" dirty="0" smtClean="0"/>
              <a:t>So in this work,</a:t>
            </a:r>
            <a:r>
              <a:rPr lang="en-US" altLang="zh-CN" sz="4400" baseline="0" dirty="0" smtClean="0"/>
              <a:t> we ask a question that: should different technology transmit packets always in exclusive mode?</a:t>
            </a:r>
          </a:p>
          <a:p>
            <a:r>
              <a:rPr lang="en-US" altLang="zh-CN" sz="4400" baseline="0" dirty="0" smtClean="0"/>
              <a:t>The answer is NO.</a:t>
            </a:r>
          </a:p>
          <a:p>
            <a:r>
              <a:rPr lang="en-US" altLang="zh-CN" sz="4400" baseline="0" dirty="0" smtClean="0"/>
              <a:t>Actually, </a:t>
            </a:r>
            <a:r>
              <a:rPr lang="en-US" altLang="zh-CN" sz="4400" dirty="0" smtClean="0"/>
              <a:t>due to </a:t>
            </a:r>
            <a:r>
              <a:rPr lang="en-US" altLang="zh-CN" sz="4400" dirty="0" smtClean="0">
                <a:solidFill>
                  <a:srgbClr val="FF0000"/>
                </a:solidFill>
              </a:rPr>
              <a:t>exposed terminal </a:t>
            </a:r>
            <a:r>
              <a:rPr lang="en-US" altLang="zh-CN" sz="4400" dirty="0" smtClean="0"/>
              <a:t>phenomenon,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 many opportunity for a sender to transmit a packet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interference. </a:t>
            </a:r>
          </a:p>
          <a:p>
            <a:endParaRPr lang="en-US" altLang="zh-CN" sz="12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shown in this figure,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interference is likely to affect only part of the links, the rest of them are still clear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when faced with the interference, a smarter choice for a sender is to select a good link, so that it can transmit concurrently with the interference.</a:t>
            </a:r>
          </a:p>
          <a:p>
            <a:endParaRPr lang="en-US" altLang="zh-CN" sz="12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 by the above-mentioned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opportunities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propose the design of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Smoggy-Link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zh-CN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The </a:t>
            </a:r>
            <a:r>
              <a:rPr lang="en-US" altLang="zh-CN" baseline="0" dirty="0" smtClean="0"/>
              <a:t>goal of smoggy-link is to enable a </a:t>
            </a:r>
            <a:r>
              <a:rPr lang="en-US" altLang="zh-CN" baseline="0" dirty="0" err="1" smtClean="0"/>
              <a:t>zigbee</a:t>
            </a:r>
            <a:r>
              <a:rPr lang="en-US" altLang="zh-CN" baseline="0" dirty="0" smtClean="0"/>
              <a:t> node to</a:t>
            </a:r>
            <a:r>
              <a:rPr lang="en-US" altLang="zh-CN" sz="1200" b="0" dirty="0" smtClean="0">
                <a:solidFill>
                  <a:schemeClr val="bg1"/>
                </a:solidFill>
                <a:latin typeface="+mn-lt"/>
              </a:rPr>
              <a:t> transmit concurrently with cross-technology interference by exploiting exposed terminal phenomenon.</a:t>
            </a:r>
            <a:endParaRPr lang="zh-CN" altLang="en-US" sz="1200" b="0" dirty="0" smtClean="0">
              <a:solidFill>
                <a:schemeClr val="bg1"/>
              </a:solidFill>
              <a:latin typeface="+mn-lt"/>
            </a:endParaRP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the basic idea sounds straightforward, two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 need to be addressed.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one is How to find the “good” links: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dynamic network environment,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altLang="zh-CN" sz="1200" b="0" dirty="0" smtClean="0">
                <a:solidFill>
                  <a:schemeClr val="bg1"/>
                </a:solidFill>
                <a:latin typeface="+mn-lt"/>
              </a:rPr>
              <a:t>link quality is changeable</a:t>
            </a:r>
            <a:r>
              <a:rPr lang="en-US" altLang="zh-CN" sz="1200" b="0" baseline="0" dirty="0" smtClean="0">
                <a:solidFill>
                  <a:schemeClr val="bg1"/>
                </a:solidFill>
                <a:latin typeface="+mn-lt"/>
              </a:rPr>
              <a:t> and</a:t>
            </a:r>
            <a:r>
              <a:rPr lang="en-US" altLang="zh-CN" sz="1200" b="0" dirty="0" smtClean="0">
                <a:solidFill>
                  <a:schemeClr val="bg1"/>
                </a:solidFill>
                <a:latin typeface="+mn-lt"/>
              </a:rPr>
              <a:t> unpredictable.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b="0" dirty="0" smtClean="0">
                <a:solidFill>
                  <a:schemeClr val="bg1"/>
                </a:solidFill>
                <a:latin typeface="+mn-lt"/>
              </a:rPr>
              <a:t>Thus,</a:t>
            </a:r>
            <a:r>
              <a:rPr lang="en-US" altLang="zh-CN" sz="1200" b="0" baseline="0" dirty="0" smtClean="0">
                <a:solidFill>
                  <a:schemeClr val="bg1"/>
                </a:solidFill>
                <a:latin typeface="+mn-lt"/>
              </a:rPr>
              <a:t> to trace the quality of the links, the node has to conduct frequent measurement for all the links, which however leads to high energy consumption.</a:t>
            </a:r>
            <a:endParaRPr lang="en-US" altLang="zh-CN" sz="1200" b="0" dirty="0" smtClean="0">
              <a:solidFill>
                <a:schemeClr val="bg1"/>
              </a:solidFill>
              <a:latin typeface="+mn-lt"/>
            </a:endParaRPr>
          </a:p>
          <a:p>
            <a:endParaRPr lang="en-US" altLang="zh-CN" sz="12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challenge is 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schedule the transmission of the ACKs.</a:t>
            </a:r>
          </a:p>
          <a:p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easy to understand that, due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link </a:t>
            </a:r>
            <a:r>
              <a:rPr lang="en-US" altLang="zh-CN" sz="1200" b="0" dirty="0" smtClean="0">
                <a:solidFill>
                  <a:schemeClr val="bg1"/>
                </a:solidFill>
                <a:latin typeface="+mn-lt"/>
              </a:rPr>
              <a:t>asymmetry, 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the sender has a chance to transmit a  packet successfully under the interference, the ACKs is likely to collide with the interference.</a:t>
            </a:r>
          </a:p>
          <a:p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ACKs should be scheduled to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arrive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idle space of the interference.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dirty="0" smtClean="0"/>
              <a:t>First, let’s see how to find the good link.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start with a experiment which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shows how different interference impact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Zigbee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transmission.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randomly deploy seven nodes in a conference room, where one is the sender and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others are receivers.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experiment, the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sender periodically broadcasts packets, and the receivers listen and record the sequence numbers of the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received packets.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also set four interferers in the conference room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wifi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bluetooth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the experiment,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 periodically turn ON each interferer to generate signal.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882D3-B318-4E88-BEA8-DA6AEEB1A6F6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FB20C-66D6-4516-875E-BC89293898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8AF92-FA98-49B3-824A-AAA7496214C8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92884-5619-4C7B-9124-8F99B8BA89F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E7B6C-FA0D-418A-A3B4-67A2291D3FEA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A8601-354D-41B6-A7F1-ACAD46E9F74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243888" y="6381750"/>
            <a:ext cx="454025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fld id="{6C735352-89B4-48B8-919B-553560926C90}" type="slidenum">
              <a:rPr lang="en-US" altLang="zh-CN" b="0">
                <a:latin typeface="Calibri" panose="020F0502020204030204" charset="0"/>
              </a:rPr>
              <a:t>‹#›</a:t>
            </a:fld>
            <a:endParaRPr lang="en-US" altLang="zh-CN" b="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79388" y="1125538"/>
            <a:ext cx="914400" cy="91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E3889-FAD8-4146-97D5-8BF439F76A1D}" type="datetime1">
              <a:rPr lang="en-US" altLang="zh-CN"/>
              <a:t>11/9/16</a:t>
            </a:fld>
            <a:endParaRPr lang="en-US" altLang="zh-CN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856BA-46F5-4A80-B60E-AA6F2C1FEDAF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B552B-F2CC-4CC7-8C65-548CAE34953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F3722-6F3D-4135-8E8D-25965A058F0A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59127-60FC-417E-A256-60E59E8509F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2ED8C-AF8C-4706-83A2-80FBC935B85F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C73D0-ADF4-49C4-9495-D6B04E71DC2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8C9D4-081D-4511-B72E-D9DF6B91E010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74BEC-FAC6-4EE3-B611-B882F9ACD07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734B7-8234-4349-977B-8D8E8AC36F00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EFF0E-850E-433F-AEA7-CAA88168E7D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7060A-97E0-4213-B219-E6A768F19AEE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1FE07-5382-4A55-BEC1-C4C1D6F4BFD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845C5-226B-412A-8779-62226F06261F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1F490-3CD6-4029-950F-D7F122249D2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b="0">
                <a:solidFill>
                  <a:srgbClr val="898989"/>
                </a:solidFill>
                <a:latin typeface="Calibri" panose="020F0502020204030204" charset="0"/>
              </a:defRPr>
            </a:lvl1pPr>
          </a:lstStyle>
          <a:p>
            <a:pPr>
              <a:defRPr/>
            </a:pPr>
            <a:fld id="{1B442AD1-3CAB-48E8-A306-30908788246E}" type="datetime1">
              <a:rPr lang="en-US" altLang="zh-CN"/>
              <a:t>11/9/16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0">
                <a:solidFill>
                  <a:srgbClr val="898989"/>
                </a:solidFill>
                <a:latin typeface="Calibri" panose="020F050202020403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0">
                <a:solidFill>
                  <a:srgbClr val="898989"/>
                </a:solidFill>
                <a:latin typeface="Calibri" panose="020F0502020204030204" charset="0"/>
              </a:defRPr>
            </a:lvl1pPr>
          </a:lstStyle>
          <a:p>
            <a:pPr>
              <a:defRPr/>
            </a:pPr>
            <a:fld id="{976C902C-02F6-4B08-9154-BB9EA87249B5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3.em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4.emf"/><Relationship Id="rId5" Type="http://schemas.openxmlformats.org/officeDocument/2006/relationships/image" Target="../media/image25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9" Type="http://schemas.openxmlformats.org/officeDocument/2006/relationships/image" Target="../media/image30.em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1.png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11" Type="http://schemas.openxmlformats.org/officeDocument/2006/relationships/image" Target="../media/image55.png"/><Relationship Id="rId12" Type="http://schemas.openxmlformats.org/officeDocument/2006/relationships/image" Target="../media/image43.emf"/><Relationship Id="rId13" Type="http://schemas.openxmlformats.org/officeDocument/2006/relationships/image" Target="../media/image44.emf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3.jpe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2.emf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45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46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7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48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4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0.jpe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35.png"/><Relationship Id="rId5" Type="http://schemas.openxmlformats.org/officeDocument/2006/relationships/image" Target="../media/image51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52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GIF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1" Type="http://schemas.openxmlformats.org/officeDocument/2006/relationships/image" Target="../media/image1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53.pn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54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55.jpeg"/><Relationship Id="rId5" Type="http://schemas.openxmlformats.org/officeDocument/2006/relationships/image" Target="../media/image56.tiff"/><Relationship Id="rId6" Type="http://schemas.openxmlformats.org/officeDocument/2006/relationships/image" Target="../media/image57.tiff"/><Relationship Id="rId7" Type="http://schemas.openxmlformats.org/officeDocument/2006/relationships/image" Target="../media/image58.tiff"/><Relationship Id="rId8" Type="http://schemas.openxmlformats.org/officeDocument/2006/relationships/image" Target="../media/image59.tiff"/><Relationship Id="rId9" Type="http://schemas.openxmlformats.org/officeDocument/2006/relationships/image" Target="../media/image60.tiff"/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27.png"/><Relationship Id="rId5" Type="http://schemas.openxmlformats.org/officeDocument/2006/relationships/image" Target="../media/image13.jpeg"/><Relationship Id="rId1" Type="http://schemas.openxmlformats.org/officeDocument/2006/relationships/tags" Target="../tags/tag32.x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61.tiff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61.png"/><Relationship Id="rId5" Type="http://schemas.openxmlformats.org/officeDocument/2006/relationships/image" Target="../media/image37.emf"/><Relationship Id="rId6" Type="http://schemas.openxmlformats.org/officeDocument/2006/relationships/image" Target="../media/image62.png"/><Relationship Id="rId7" Type="http://schemas.openxmlformats.org/officeDocument/2006/relationships/image" Target="../media/image490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" Type="http://schemas.openxmlformats.org/officeDocument/2006/relationships/tags" Target="../tags/tag34.x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36.emf"/><Relationship Id="rId1" Type="http://schemas.openxmlformats.org/officeDocument/2006/relationships/tags" Target="../tags/tag35.x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image" Target="../media/image570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2.GIF"/><Relationship Id="rId5" Type="http://schemas.openxmlformats.org/officeDocument/2006/relationships/image" Target="../media/image13.jpeg"/><Relationship Id="rId6" Type="http://schemas.openxmlformats.org/officeDocument/2006/relationships/image" Target="../media/image14.wmf"/><Relationship Id="rId7" Type="http://schemas.openxmlformats.org/officeDocument/2006/relationships/image" Target="../media/image15.wmf"/><Relationship Id="rId8" Type="http://schemas.openxmlformats.org/officeDocument/2006/relationships/image" Target="../media/image16.wm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wmf"/><Relationship Id="rId12" Type="http://schemas.openxmlformats.org/officeDocument/2006/relationships/image" Target="../media/image20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14.wmf"/><Relationship Id="rId8" Type="http://schemas.openxmlformats.org/officeDocument/2006/relationships/image" Target="../media/image12.GIF"/><Relationship Id="rId9" Type="http://schemas.openxmlformats.org/officeDocument/2006/relationships/image" Target="../media/image13.jpeg"/><Relationship Id="rId10" Type="http://schemas.openxmlformats.org/officeDocument/2006/relationships/image" Target="../media/image1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21.em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2.em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467544" y="1556792"/>
            <a:ext cx="8282756" cy="17033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0000"/>
                </a:solidFill>
              </a:rPr>
              <a:t>Smoggy-Link: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4000" b="1" dirty="0" smtClean="0"/>
              <a:t>Fingerprinting </a:t>
            </a:r>
            <a:r>
              <a:rPr lang="en-US" altLang="zh-CN" sz="4000" b="1" dirty="0"/>
              <a:t>Interference </a:t>
            </a:r>
            <a:r>
              <a:rPr lang="en-US" altLang="zh-CN" sz="4000" b="1" dirty="0" smtClean="0"/>
              <a:t>for </a:t>
            </a:r>
            <a:br>
              <a:rPr lang="en-US" altLang="zh-CN" sz="4000" b="1" dirty="0" smtClean="0"/>
            </a:br>
            <a:r>
              <a:rPr lang="en-US" altLang="zh-CN" sz="4000" b="1" dirty="0" smtClean="0"/>
              <a:t>Predictable </a:t>
            </a:r>
            <a:r>
              <a:rPr lang="en-US" altLang="zh-CN" sz="4000" b="1" dirty="0"/>
              <a:t>Wireless Concurrency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2340831" y="3717032"/>
            <a:ext cx="4536182" cy="1944216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 dirty="0" err="1" smtClean="0">
                <a:solidFill>
                  <a:schemeClr val="tx1"/>
                </a:solidFill>
              </a:rPr>
              <a:t>Meng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 Jin</a:t>
            </a:r>
            <a:r>
              <a:rPr lang="en-US" altLang="zh-CN" sz="2000" b="1" baseline="30000" dirty="0" smtClean="0">
                <a:solidFill>
                  <a:schemeClr val="tx1"/>
                </a:solidFill>
              </a:rPr>
              <a:t>1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Yuan He</a:t>
            </a:r>
            <a:r>
              <a:rPr lang="en-US" altLang="zh-CN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Xiaolong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Zheng</a:t>
            </a:r>
            <a:r>
              <a:rPr lang="en-US" altLang="zh-CN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Dingyi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Fang</a:t>
            </a:r>
            <a:r>
              <a:rPr lang="en-US" altLang="zh-CN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Dan Xu</a:t>
            </a:r>
            <a:r>
              <a:rPr lang="en-US" altLang="zh-CN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Tianzhang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Xing</a:t>
            </a:r>
            <a:r>
              <a:rPr lang="en-US" altLang="zh-CN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Xiaojiang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Chen</a:t>
            </a:r>
            <a:r>
              <a:rPr lang="en-US" altLang="zh-CN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Northwest University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Tsinghua University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6" y="221426"/>
            <a:ext cx="1246386" cy="12420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710" y="242489"/>
            <a:ext cx="1226013" cy="1220979"/>
          </a:xfrm>
          <a:prstGeom prst="rect">
            <a:avLst/>
          </a:prstGeom>
        </p:spPr>
      </p:pic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-36513" y="6310313"/>
            <a:ext cx="9218613" cy="5730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36513" y="6290156"/>
            <a:ext cx="90868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ICNP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201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Singapore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-36513" y="6238875"/>
            <a:ext cx="9218613" cy="762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98" y="1983540"/>
            <a:ext cx="7463071" cy="2266376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909103" y="2277211"/>
            <a:ext cx="2864887" cy="2000588"/>
            <a:chOff x="2667843" y="3202613"/>
            <a:chExt cx="2864887" cy="2000588"/>
          </a:xfrm>
        </p:grpSpPr>
        <p:sp>
          <p:nvSpPr>
            <p:cNvPr id="46" name="矩形 45"/>
            <p:cNvSpPr/>
            <p:nvPr/>
          </p:nvSpPr>
          <p:spPr>
            <a:xfrm>
              <a:off x="2667843" y="4833869"/>
              <a:ext cx="2864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rgbClr val="70AD4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Nonuniform</a:t>
              </a:r>
              <a:r>
                <a:rPr lang="en-US" altLang="zh-CN" dirty="0" smtClean="0">
                  <a:solidFill>
                    <a:srgbClr val="70AD4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dirty="0">
                  <a:solidFill>
                    <a:srgbClr val="70AD4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distribution</a:t>
              </a:r>
              <a:endParaRPr lang="zh-CN" altLang="en-US" dirty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4315824" y="3202613"/>
              <a:ext cx="1142907" cy="1511830"/>
            </a:xfrm>
            <a:prstGeom prst="roundRect">
              <a:avLst/>
            </a:prstGeom>
            <a:noFill/>
            <a:ln w="38100">
              <a:solidFill>
                <a:srgbClr val="70AD4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3CC"/>
                </a:solidFill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3773672" y="4592492"/>
              <a:ext cx="486690" cy="271733"/>
            </a:xfrm>
            <a:prstGeom prst="line">
              <a:avLst/>
            </a:prstGeom>
            <a:noFill/>
            <a:ln w="38100">
              <a:solidFill>
                <a:srgbClr val="70AD4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2538076" y="3461887"/>
            <a:ext cx="5487589" cy="801971"/>
            <a:chOff x="2014912" y="4221089"/>
            <a:chExt cx="5487589" cy="801971"/>
          </a:xfrm>
        </p:grpSpPr>
        <p:sp>
          <p:nvSpPr>
            <p:cNvPr id="54" name="圆角矩形 53"/>
            <p:cNvSpPr/>
            <p:nvPr/>
          </p:nvSpPr>
          <p:spPr>
            <a:xfrm>
              <a:off x="2014912" y="4221089"/>
              <a:ext cx="4770229" cy="305978"/>
            </a:xfrm>
            <a:prstGeom prst="roundRect">
              <a:avLst/>
            </a:prstGeom>
            <a:noFill/>
            <a:ln w="38100">
              <a:solidFill>
                <a:srgbClr val="70AD4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3CC"/>
                </a:solidFill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5727099" y="4536486"/>
              <a:ext cx="646567" cy="266060"/>
            </a:xfrm>
            <a:prstGeom prst="line">
              <a:avLst/>
            </a:prstGeom>
            <a:noFill/>
            <a:ln w="38100">
              <a:solidFill>
                <a:srgbClr val="70AD4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6373666" y="4653728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AD4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Dynamic</a:t>
              </a:r>
              <a:endParaRPr lang="zh-CN" altLang="en-US" dirty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547665" y="2492896"/>
            <a:ext cx="5760640" cy="504056"/>
            <a:chOff x="899592" y="3121447"/>
            <a:chExt cx="6552728" cy="595585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899592" y="3645024"/>
              <a:ext cx="1224136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2123728" y="3429794"/>
              <a:ext cx="0" cy="215230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123728" y="3429794"/>
              <a:ext cx="11521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3275856" y="3140968"/>
              <a:ext cx="0" cy="288826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3275856" y="3140968"/>
              <a:ext cx="1080120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4355976" y="3121447"/>
              <a:ext cx="0" cy="504056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4355976" y="3645024"/>
              <a:ext cx="11521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5508104" y="3140968"/>
              <a:ext cx="0" cy="504056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5508104" y="3140968"/>
              <a:ext cx="1008112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6516216" y="3140968"/>
              <a:ext cx="0" cy="576064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6516216" y="3717032"/>
              <a:ext cx="936104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矩形 72"/>
          <p:cNvSpPr/>
          <p:nvPr/>
        </p:nvSpPr>
        <p:spPr>
          <a:xfrm>
            <a:off x="781337" y="4483859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70AD47"/>
              </a:buClr>
              <a:buFont typeface="Wingdings" panose="05000000000000000000" pitchFamily="2" charset="2"/>
              <a:buChar char="l"/>
            </a:pPr>
            <a:r>
              <a:rPr lang="en-US" altLang="zh-CN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specific interference is likely to </a:t>
            </a:r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 </a:t>
            </a:r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different 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links</a:t>
            </a:r>
          </a:p>
        </p:txBody>
      </p:sp>
      <p:sp>
        <p:nvSpPr>
          <p:cNvPr id="74" name="矩形 73"/>
          <p:cNvSpPr/>
          <p:nvPr/>
        </p:nvSpPr>
        <p:spPr>
          <a:xfrm>
            <a:off x="781337" y="4853191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70AD47"/>
              </a:buClr>
              <a:buFont typeface="Wingdings" panose="05000000000000000000" pitchFamily="2" charset="2"/>
              <a:buChar char="l"/>
            </a:pP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PRR for each link is </a:t>
            </a:r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fluctuates 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highly correlated </a:t>
            </a:r>
            <a:r>
              <a:rPr lang="en-US" altLang="zh-CN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interference.</a:t>
            </a:r>
          </a:p>
        </p:txBody>
      </p:sp>
      <p:sp>
        <p:nvSpPr>
          <p:cNvPr id="75" name="矩形 74"/>
          <p:cNvSpPr/>
          <p:nvPr/>
        </p:nvSpPr>
        <p:spPr>
          <a:xfrm>
            <a:off x="607261" y="5503035"/>
            <a:ext cx="8085382" cy="936106"/>
          </a:xfrm>
          <a:prstGeom prst="rect">
            <a:avLst/>
          </a:prstGeom>
          <a:solidFill>
            <a:schemeClr val="tx1">
              <a:alpha val="75000"/>
            </a:schemeClr>
          </a:solidFill>
          <a:ln w="3175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/>
                </a:solidFill>
              </a:rPr>
              <a:t>Adaptive link selection based on the </a:t>
            </a:r>
            <a:r>
              <a:rPr lang="en-US" altLang="zh-CN" sz="2400" dirty="0">
                <a:solidFill>
                  <a:srgbClr val="70AD47"/>
                </a:solidFill>
              </a:rPr>
              <a:t>ongoing interference</a:t>
            </a:r>
            <a:r>
              <a:rPr lang="en-US" altLang="zh-CN" sz="2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zh-CN" sz="2400" dirty="0">
                <a:solidFill>
                  <a:srgbClr val="70AD47"/>
                </a:solidFill>
              </a:rPr>
              <a:t>Simultaneously</a:t>
            </a:r>
            <a:r>
              <a:rPr lang="en-US" altLang="zh-CN" sz="2400" dirty="0">
                <a:solidFill>
                  <a:schemeClr val="bg1"/>
                </a:solidFill>
              </a:rPr>
              <a:t> achieve high throughput and high PRR.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0" y="0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Interference </a:t>
            </a:r>
            <a:r>
              <a:rPr lang="en-US" altLang="zh-TW" dirty="0" err="1"/>
              <a:t>v.s</a:t>
            </a:r>
            <a:r>
              <a:rPr lang="en-US" altLang="zh-TW" dirty="0"/>
              <a:t>. Link Quality</a:t>
            </a:r>
          </a:p>
        </p:txBody>
      </p:sp>
      <p:sp>
        <p:nvSpPr>
          <p:cNvPr id="5" name="矩形 4"/>
          <p:cNvSpPr/>
          <p:nvPr/>
        </p:nvSpPr>
        <p:spPr>
          <a:xfrm>
            <a:off x="589356" y="1229966"/>
            <a:ext cx="2181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Observation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 rot="16200000">
            <a:off x="7846639" y="2835639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dirty="0" smtClean="0"/>
              <a:t>PRR</a:t>
            </a:r>
            <a:endParaRPr lang="zh-CN" altLang="en-US" sz="1600" b="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1499546" y="1372076"/>
            <a:ext cx="5880766" cy="937782"/>
            <a:chOff x="2175705" y="2179862"/>
            <a:chExt cx="5880766" cy="937782"/>
          </a:xfrm>
        </p:grpSpPr>
        <p:sp>
          <p:nvSpPr>
            <p:cNvPr id="30" name="矩形 29"/>
            <p:cNvSpPr/>
            <p:nvPr/>
          </p:nvSpPr>
          <p:spPr>
            <a:xfrm>
              <a:off x="2175705" y="2757604"/>
              <a:ext cx="5880766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712062" y="2179862"/>
              <a:ext cx="1689501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Interference ID</a:t>
              </a:r>
              <a:endParaRPr lang="zh-CN" altLang="en-US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直接箭头连接符 31"/>
            <p:cNvCxnSpPr/>
            <p:nvPr/>
          </p:nvCxnSpPr>
          <p:spPr>
            <a:xfrm flipH="1">
              <a:off x="4290758" y="2552707"/>
              <a:ext cx="159391" cy="2161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270008" y="1952357"/>
            <a:ext cx="1337522" cy="1764589"/>
            <a:chOff x="744686" y="2233822"/>
            <a:chExt cx="1337522" cy="1764589"/>
          </a:xfrm>
        </p:grpSpPr>
        <p:sp>
          <p:nvSpPr>
            <p:cNvPr id="35" name="矩形 34"/>
            <p:cNvSpPr/>
            <p:nvPr/>
          </p:nvSpPr>
          <p:spPr>
            <a:xfrm>
              <a:off x="1741472" y="2648876"/>
              <a:ext cx="340736" cy="134953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44686" y="2233822"/>
              <a:ext cx="880369" cy="36933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Link ID</a:t>
              </a:r>
              <a:endParaRPr lang="zh-CN" altLang="en-US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1536774" y="2560522"/>
              <a:ext cx="108666" cy="300387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CN" sz="4100" dirty="0" smtClean="0"/>
              <a:t>Feasibility of Interference Identification</a:t>
            </a:r>
            <a:endParaRPr lang="en-US" altLang="zh-TW" sz="41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8183" y="1916832"/>
            <a:ext cx="10100743" cy="1757938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820963" y="2060848"/>
            <a:ext cx="7810037" cy="1243300"/>
            <a:chOff x="820963" y="2060848"/>
            <a:chExt cx="7810037" cy="1243300"/>
          </a:xfrm>
        </p:grpSpPr>
        <p:grpSp>
          <p:nvGrpSpPr>
            <p:cNvPr id="37" name="组合 36"/>
            <p:cNvGrpSpPr/>
            <p:nvPr/>
          </p:nvGrpSpPr>
          <p:grpSpPr>
            <a:xfrm>
              <a:off x="1059279" y="2134282"/>
              <a:ext cx="7459577" cy="771721"/>
              <a:chOff x="695717" y="1768557"/>
              <a:chExt cx="7459577" cy="771721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695717" y="1844824"/>
                <a:ext cx="1139979" cy="28823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2814445" y="2061126"/>
                <a:ext cx="1139979" cy="28823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756801" y="2247709"/>
                <a:ext cx="1360113" cy="29256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6795181" y="1768557"/>
                <a:ext cx="1360113" cy="29256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820963" y="2060848"/>
              <a:ext cx="7810037" cy="1243300"/>
              <a:chOff x="539552" y="1412776"/>
              <a:chExt cx="7810037" cy="1243300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539552" y="1412776"/>
                <a:ext cx="1584176" cy="1224136"/>
                <a:chOff x="539552" y="1412776"/>
                <a:chExt cx="1584176" cy="1224136"/>
              </a:xfrm>
            </p:grpSpPr>
            <p:sp>
              <p:nvSpPr>
                <p:cNvPr id="80" name="矩形 79"/>
                <p:cNvSpPr/>
                <p:nvPr/>
              </p:nvSpPr>
              <p:spPr>
                <a:xfrm>
                  <a:off x="935280" y="1412776"/>
                  <a:ext cx="809220" cy="1223789"/>
                </a:xfrm>
                <a:prstGeom prst="rect">
                  <a:avLst/>
                </a:prstGeom>
                <a:solidFill>
                  <a:srgbClr val="70AD47">
                    <a:alpha val="5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1701800" y="1413123"/>
                  <a:ext cx="421928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539552" y="1413123"/>
                  <a:ext cx="432048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645132" y="1412776"/>
                <a:ext cx="1512168" cy="1223789"/>
                <a:chOff x="539552" y="1413123"/>
                <a:chExt cx="1512168" cy="1223789"/>
              </a:xfrm>
            </p:grpSpPr>
            <p:sp>
              <p:nvSpPr>
                <p:cNvPr id="75" name="矩形 74"/>
                <p:cNvSpPr/>
                <p:nvPr/>
              </p:nvSpPr>
              <p:spPr>
                <a:xfrm>
                  <a:off x="1098267" y="1413123"/>
                  <a:ext cx="563763" cy="1223789"/>
                </a:xfrm>
                <a:prstGeom prst="rect">
                  <a:avLst/>
                </a:prstGeom>
                <a:solidFill>
                  <a:srgbClr val="70AD47">
                    <a:alpha val="5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1662030" y="1413123"/>
                  <a:ext cx="389690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539552" y="1413123"/>
                  <a:ext cx="540376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4716016" y="1425824"/>
                <a:ext cx="1565025" cy="1230252"/>
                <a:chOff x="4716016" y="1425824"/>
                <a:chExt cx="1565025" cy="1230252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4932040" y="1429410"/>
                  <a:ext cx="155684" cy="1223789"/>
                </a:xfrm>
                <a:prstGeom prst="rect">
                  <a:avLst/>
                </a:prstGeom>
                <a:solidFill>
                  <a:srgbClr val="70AD47">
                    <a:alpha val="5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5093404" y="1432287"/>
                  <a:ext cx="846747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4716016" y="1429411"/>
                  <a:ext cx="204356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5951309" y="1429410"/>
                  <a:ext cx="155684" cy="1223789"/>
                </a:xfrm>
                <a:prstGeom prst="rect">
                  <a:avLst/>
                </a:prstGeom>
                <a:solidFill>
                  <a:srgbClr val="70AD47">
                    <a:alpha val="5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6109012" y="1425824"/>
                  <a:ext cx="172029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6765101" y="1419361"/>
                <a:ext cx="1584488" cy="1230252"/>
                <a:chOff x="4696554" y="1425824"/>
                <a:chExt cx="1584488" cy="1230252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4879717" y="1429410"/>
                  <a:ext cx="155684" cy="1223789"/>
                </a:xfrm>
                <a:prstGeom prst="rect">
                  <a:avLst/>
                </a:prstGeom>
                <a:solidFill>
                  <a:srgbClr val="70AD47">
                    <a:alpha val="5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5053765" y="1432287"/>
                  <a:ext cx="823537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4696554" y="1429411"/>
                  <a:ext cx="183163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5887829" y="1429410"/>
                  <a:ext cx="155684" cy="1223789"/>
                </a:xfrm>
                <a:prstGeom prst="rect">
                  <a:avLst/>
                </a:prstGeom>
                <a:solidFill>
                  <a:srgbClr val="70AD47">
                    <a:alpha val="5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043513" y="1425824"/>
                  <a:ext cx="237529" cy="1223789"/>
                </a:xfrm>
                <a:prstGeom prst="rect">
                  <a:avLst/>
                </a:prstGeom>
                <a:solidFill>
                  <a:srgbClr val="70AD47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7" name="矩形 86"/>
          <p:cNvSpPr/>
          <p:nvPr/>
        </p:nvSpPr>
        <p:spPr>
          <a:xfrm>
            <a:off x="589356" y="1229966"/>
            <a:ext cx="7522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is it possible to </a:t>
            </a:r>
            <a:r>
              <a:rPr lang="en-US" altLang="zh-CN" sz="2000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ongoing interference?</a:t>
            </a:r>
            <a:endParaRPr lang="zh-CN" altLang="en-US" sz="2000" dirty="0"/>
          </a:p>
        </p:txBody>
      </p:sp>
      <p:grpSp>
        <p:nvGrpSpPr>
          <p:cNvPr id="88" name="组合 87"/>
          <p:cNvGrpSpPr/>
          <p:nvPr/>
        </p:nvGrpSpPr>
        <p:grpSpPr>
          <a:xfrm>
            <a:off x="573061" y="4077072"/>
            <a:ext cx="8103395" cy="1129482"/>
            <a:chOff x="573061" y="4077072"/>
            <a:chExt cx="8103395" cy="1129482"/>
          </a:xfrm>
        </p:grpSpPr>
        <p:sp>
          <p:nvSpPr>
            <p:cNvPr id="89" name="矩形 88"/>
            <p:cNvSpPr/>
            <p:nvPr/>
          </p:nvSpPr>
          <p:spPr>
            <a:xfrm>
              <a:off x="573061" y="4077072"/>
              <a:ext cx="81033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Different interferers generate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signal with different </a:t>
              </a:r>
              <a:r>
                <a:rPr lang="en-US" altLang="zh-CN" sz="2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RSSI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patterns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926144" y="4477182"/>
              <a:ext cx="77048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70AD47"/>
                </a:buClr>
                <a:buFont typeface="Wingdings" panose="05000000000000000000" pitchFamily="2" charset="2"/>
                <a:buChar char="ü"/>
              </a:pPr>
              <a:r>
                <a:rPr lang="en-US" altLang="zh-CN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Energy Level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942044" y="4837222"/>
              <a:ext cx="77048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70AD47"/>
                </a:buClr>
                <a:buFont typeface="Wingdings" panose="05000000000000000000" pitchFamily="2" charset="2"/>
                <a:buChar char="ü"/>
              </a:pPr>
              <a:r>
                <a:rPr lang="en-US" altLang="zh-CN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Occupancy Level</a:t>
              </a:r>
            </a:p>
          </p:txBody>
        </p:sp>
      </p:grpSp>
      <p:sp>
        <p:nvSpPr>
          <p:cNvPr id="92" name="矩形 91"/>
          <p:cNvSpPr/>
          <p:nvPr/>
        </p:nvSpPr>
        <p:spPr>
          <a:xfrm>
            <a:off x="820963" y="5373216"/>
            <a:ext cx="8021461" cy="1024954"/>
          </a:xfrm>
          <a:prstGeom prst="rect">
            <a:avLst/>
          </a:prstGeom>
          <a:solidFill>
            <a:schemeClr val="tx1">
              <a:alpha val="75000"/>
            </a:schemeClr>
          </a:solidFill>
          <a:ln w="3175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</a:rPr>
              <a:t>A node can get </a:t>
            </a:r>
            <a:r>
              <a:rPr lang="en-US" altLang="zh-CN" sz="2400" dirty="0">
                <a:solidFill>
                  <a:srgbClr val="70AD47"/>
                </a:solidFill>
                <a:latin typeface="+mn-lt"/>
                <a:ea typeface="+mn-ea"/>
              </a:rPr>
              <a:t>fine-grained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+mn-lt"/>
                <a:ea typeface="+mn-ea"/>
              </a:rPr>
              <a:t>link 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</a:rPr>
              <a:t>information based on low cost </a:t>
            </a:r>
            <a:r>
              <a:rPr lang="en-US" altLang="zh-CN" sz="2400" dirty="0">
                <a:solidFill>
                  <a:srgbClr val="70AD47"/>
                </a:solidFill>
                <a:latin typeface="+mn-lt"/>
                <a:ea typeface="+mn-ea"/>
              </a:rPr>
              <a:t>PHY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</a:rPr>
              <a:t> information of the interference</a:t>
            </a:r>
            <a:endParaRPr lang="zh-CN" altLang="en-US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表格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3264038"/>
                  </p:ext>
                </p:extLst>
              </p:nvPr>
            </p:nvGraphicFramePr>
            <p:xfrm>
              <a:off x="677364" y="2688109"/>
              <a:ext cx="8158038" cy="21602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90145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12167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Feature</a:t>
                          </a:r>
                          <a:endParaRPr lang="zh-CN" altLang="en-US" sz="20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lt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Description</a:t>
                          </a:r>
                          <a:endParaRPr lang="zh-CN" altLang="en-US" sz="2000" b="1" kern="1200" dirty="0">
                            <a:solidFill>
                              <a:schemeClr val="lt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0" kern="1200" dirty="0" smtClean="0">
                              <a:solidFill>
                                <a:schemeClr val="lt1"/>
                              </a:solidFill>
                              <a:effectLst/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Category</a:t>
                          </a:r>
                          <a:endParaRPr lang="zh-CN" altLang="en-US" sz="20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Energy span during interference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𝑹𝒂𝒏𝒈𝒆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smtClean="0">
                                        <a:latin typeface="Cambria Math" panose="02040503050406030204" pitchFamily="18" charset="0"/>
                                      </a:rPr>
                                      <m:t>𝑹𝑺𝑺𝑰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latin typeface="Cambria Math" panose="02040503050406030204" pitchFamily="18" charset="0"/>
                                      </a:rPr>
                                      <m:t>𝒏𝒐𝒓𝒎𝒂𝒍𝒊𝒛𝒆𝒅</m:t>
                                    </m:r>
                                  </m:sub>
                                </m:s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200" b="1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endParaRPr lang="en-US" altLang="zh-CN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  <a:p>
                          <a:pPr algn="ctr"/>
                          <a:endParaRPr lang="en-US" altLang="zh-CN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Energy Level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Energy level during interference</a:t>
                          </a:r>
                          <a:endParaRPr lang="zh-CN" altLang="en-US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𝒎𝒆𝒅𝒊𝒂𝒏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𝑹𝒂𝒏𝒈𝒆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smtClean="0">
                                        <a:latin typeface="Cambria Math" panose="02040503050406030204" pitchFamily="18" charset="0"/>
                                      </a:rPr>
                                      <m:t>𝑹𝑺𝑺𝑰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latin typeface="Cambria Math" panose="02040503050406030204" pitchFamily="18" charset="0"/>
                                      </a:rPr>
                                      <m:t>𝒏𝒐𝒓𝒎𝒂𝒍𝒊𝒛𝒆𝒅</m:t>
                                    </m:r>
                                  </m:sub>
                                </m:s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1200" b="1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Energy variance during interference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𝑽𝒂𝒓𝒊𝒂𝒏𝒄𝒆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𝑹𝒂𝒏𝒈𝒆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smtClean="0">
                                        <a:latin typeface="Cambria Math" panose="02040503050406030204" pitchFamily="18" charset="0"/>
                                      </a:rPr>
                                      <m:t>𝑹𝑺𝑺𝑰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latin typeface="Cambria Math" panose="02040503050406030204" pitchFamily="18" charset="0"/>
                                      </a:rPr>
                                      <m:t>𝒏𝒐𝒓𝒎𝒂𝒍𝒊𝒛𝒆𝒅</m:t>
                                    </m:r>
                                  </m:sub>
                                </m:s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1200" b="1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Peak to average power ratio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𝒎𝒂𝒙</m:t>
                                </m:r>
                                <m:d>
                                  <m:dPr>
                                    <m:ctrlPr>
                                      <a:rPr lang="en-US" altLang="zh-CN" sz="1200" b="1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200" b="1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1" i="1" smtClean="0">
                                            <a:latin typeface="Cambria Math" panose="02040503050406030204" pitchFamily="18" charset="0"/>
                                          </a:rPr>
                                          <m:t>𝑹𝑺𝑺𝑰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1" i="1" smtClean="0">
                                            <a:latin typeface="Cambria Math" panose="02040503050406030204" pitchFamily="18" charset="0"/>
                                          </a:rPr>
                                          <m:t>𝒏𝒐𝒓𝒎𝒂𝒍𝒊𝒛𝒆𝒅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𝒎𝒊𝒏</m:t>
                                </m:r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smtClean="0">
                                        <a:latin typeface="Cambria Math" panose="02040503050406030204" pitchFamily="18" charset="0"/>
                                      </a:rPr>
                                      <m:t>𝑹𝑺𝑺𝑰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latin typeface="Cambria Math" panose="02040503050406030204" pitchFamily="18" charset="0"/>
                                      </a:rPr>
                                      <m:t>𝒏𝒐𝒓𝒎𝒂𝒍𝒊𝒛𝒆𝒅</m:t>
                                    </m:r>
                                  </m:sub>
                                </m:s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</a:rPr>
                                  <m:t>)|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Average on-air time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Time span of consecutive busy sample of RSSI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Occupancy Level</a:t>
                          </a:r>
                          <a:endParaRPr lang="zh-CN" altLang="en-US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Average packet</a:t>
                          </a:r>
                          <a:r>
                            <a:rPr lang="en-US" altLang="zh-CN" sz="1200" b="1" kern="1200" baseline="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 interval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Time span of consecutive idle sample of RSSI</a:t>
                          </a:r>
                          <a:endParaRPr lang="zh-CN" altLang="en-US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表格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3264038"/>
                  </p:ext>
                </p:extLst>
              </p:nvPr>
            </p:nvGraphicFramePr>
            <p:xfrm>
              <a:off x="677364" y="2688109"/>
              <a:ext cx="8158038" cy="21602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901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21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Feature</a:t>
                          </a:r>
                          <a:endParaRPr lang="zh-CN" altLang="en-US" sz="20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kern="1200" dirty="0" smtClean="0">
                              <a:solidFill>
                                <a:schemeClr val="lt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Description</a:t>
                          </a:r>
                          <a:endParaRPr lang="zh-CN" altLang="en-US" sz="2000" b="1" kern="1200" dirty="0">
                            <a:solidFill>
                              <a:schemeClr val="lt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0" kern="1200" dirty="0" smtClean="0">
                              <a:solidFill>
                                <a:schemeClr val="lt1"/>
                              </a:solidFill>
                              <a:effectLst/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Category</a:t>
                          </a:r>
                          <a:endParaRPr lang="zh-CN" altLang="en-US" sz="20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Energy span during interference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77398" t="-143750" r="-40650" b="-514583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endParaRPr lang="en-US" altLang="zh-CN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  <a:p>
                          <a:pPr algn="ctr"/>
                          <a:endParaRPr lang="en-US" altLang="zh-CN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Energy Level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Energy level during interference</a:t>
                          </a:r>
                          <a:endParaRPr lang="zh-CN" altLang="en-US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77398" t="-248936" r="-40650" b="-42553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Energy variance during interference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77398" t="-303704" r="-40650" b="-27037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Peak to average power ratio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77398" t="-463830" r="-40650" b="-21063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Average on-air time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Time span of consecutive busy sample of RSSI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Occupancy Level</a:t>
                          </a:r>
                          <a:endParaRPr lang="zh-CN" altLang="en-US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Average packet</a:t>
                          </a:r>
                          <a:r>
                            <a:rPr lang="en-US" altLang="zh-CN" sz="1200" b="1" kern="1200" baseline="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 interval</a:t>
                          </a:r>
                          <a:endParaRPr lang="zh-CN" altLang="en-US" sz="1200" b="1" kern="12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kern="1200" dirty="0" smtClean="0">
                              <a:solidFill>
                                <a:schemeClr val="dk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Time span of consecutive idle sample of RSSI</a:t>
                          </a:r>
                          <a:endParaRPr lang="zh-CN" altLang="en-US" sz="1200" b="1" kern="1200" dirty="0" smtClean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9" name="直接连接符 48"/>
          <p:cNvCxnSpPr/>
          <p:nvPr/>
        </p:nvCxnSpPr>
        <p:spPr>
          <a:xfrm>
            <a:off x="677364" y="4285693"/>
            <a:ext cx="81580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Find the “Good” Link</a:t>
            </a:r>
            <a:endParaRPr lang="en-US" altLang="zh-TW" dirty="0"/>
          </a:p>
        </p:txBody>
      </p:sp>
      <p:grpSp>
        <p:nvGrpSpPr>
          <p:cNvPr id="2" name="组合 1"/>
          <p:cNvGrpSpPr/>
          <p:nvPr/>
        </p:nvGrpSpPr>
        <p:grpSpPr>
          <a:xfrm>
            <a:off x="100659" y="4993682"/>
            <a:ext cx="8647805" cy="1531662"/>
            <a:chOff x="100659" y="4993682"/>
            <a:chExt cx="8647805" cy="1531662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851" y="4993682"/>
              <a:ext cx="571500" cy="723900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384813" y="5779458"/>
              <a:ext cx="1232669" cy="720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Feature Extraction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930954" y="5776914"/>
              <a:ext cx="1764511" cy="720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Interference Identification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008937" y="5776914"/>
              <a:ext cx="1232669" cy="720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Link Model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515795" y="5776914"/>
              <a:ext cx="1232669" cy="720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Link Selection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直接箭头连接符 40"/>
            <p:cNvCxnSpPr>
              <a:stCxn id="37" idx="3"/>
              <a:endCxn id="38" idx="1"/>
            </p:cNvCxnSpPr>
            <p:nvPr/>
          </p:nvCxnSpPr>
          <p:spPr>
            <a:xfrm flipV="1">
              <a:off x="3617482" y="6136954"/>
              <a:ext cx="313472" cy="2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V="1">
              <a:off x="5695465" y="6136954"/>
              <a:ext cx="313472" cy="2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7222639" y="6146648"/>
              <a:ext cx="313472" cy="2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1729032" y="6146648"/>
              <a:ext cx="6557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729032" y="5694989"/>
              <a:ext cx="0" cy="451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592725" y="5735896"/>
              <a:ext cx="136307" cy="1849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729034" y="5735895"/>
              <a:ext cx="109412" cy="1849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59" y="5320950"/>
              <a:ext cx="1274326" cy="1204394"/>
            </a:xfrm>
            <a:prstGeom prst="rect">
              <a:avLst/>
            </a:prstGeom>
          </p:spPr>
        </p:pic>
      </p:grpSp>
      <p:sp>
        <p:nvSpPr>
          <p:cNvPr id="58" name="矩形 57"/>
          <p:cNvSpPr/>
          <p:nvPr/>
        </p:nvSpPr>
        <p:spPr>
          <a:xfrm>
            <a:off x="612501" y="1394242"/>
            <a:ext cx="7522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AD47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Interference identification</a:t>
            </a:r>
            <a:endParaRPr lang="zh-CN" altLang="en-US" sz="2000" dirty="0"/>
          </a:p>
        </p:txBody>
      </p:sp>
      <p:sp>
        <p:nvSpPr>
          <p:cNvPr id="63" name="矩形 62"/>
          <p:cNvSpPr/>
          <p:nvPr/>
        </p:nvSpPr>
        <p:spPr>
          <a:xfrm>
            <a:off x="612501" y="1896381"/>
            <a:ext cx="7522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AD47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Interference Identification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0659" y="4992727"/>
            <a:ext cx="8647805" cy="1748641"/>
            <a:chOff x="100659" y="4992727"/>
            <a:chExt cx="8647805" cy="1748641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851" y="4992727"/>
              <a:ext cx="571500" cy="723900"/>
            </a:xfrm>
            <a:prstGeom prst="rect">
              <a:avLst/>
            </a:prstGeom>
          </p:spPr>
        </p:pic>
        <p:sp>
          <p:nvSpPr>
            <p:cNvPr id="36" name="圆角矩形 35"/>
            <p:cNvSpPr/>
            <p:nvPr/>
          </p:nvSpPr>
          <p:spPr>
            <a:xfrm>
              <a:off x="2123506" y="5550018"/>
              <a:ext cx="3789699" cy="1191350"/>
            </a:xfrm>
            <a:prstGeom prst="round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384813" y="5778503"/>
              <a:ext cx="1232669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Feature Extraction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930954" y="5775959"/>
              <a:ext cx="1764511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Interference Identification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008937" y="5775959"/>
              <a:ext cx="1232669" cy="720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Link Model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515795" y="5775959"/>
              <a:ext cx="1232669" cy="720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Link Selection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直接箭头连接符 40"/>
            <p:cNvCxnSpPr>
              <a:stCxn id="37" idx="3"/>
              <a:endCxn id="38" idx="1"/>
            </p:cNvCxnSpPr>
            <p:nvPr/>
          </p:nvCxnSpPr>
          <p:spPr>
            <a:xfrm flipV="1">
              <a:off x="3617482" y="6135999"/>
              <a:ext cx="313472" cy="2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V="1">
              <a:off x="5695465" y="6135999"/>
              <a:ext cx="313472" cy="2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7222639" y="6145693"/>
              <a:ext cx="313472" cy="2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1729032" y="6145693"/>
              <a:ext cx="6557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729032" y="5694034"/>
              <a:ext cx="0" cy="451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592725" y="5734941"/>
              <a:ext cx="136307" cy="1849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729034" y="5734940"/>
              <a:ext cx="109412" cy="1849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59" y="5319995"/>
              <a:ext cx="1274326" cy="1204394"/>
            </a:xfrm>
            <a:prstGeom prst="rect">
              <a:avLst/>
            </a:prstGeom>
          </p:spPr>
        </p:pic>
      </p:grpSp>
      <p:sp>
        <p:nvSpPr>
          <p:cNvPr id="58" name="矩形 57"/>
          <p:cNvSpPr/>
          <p:nvPr/>
        </p:nvSpPr>
        <p:spPr>
          <a:xfrm>
            <a:off x="612501" y="1610266"/>
            <a:ext cx="7522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70AD47"/>
              </a:buClr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node can distinguish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 interferences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using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 “</a:t>
            </a:r>
            <a:r>
              <a:rPr lang="en-US" altLang="zh-CN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fingerprint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”: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2839" y="3646765"/>
            <a:ext cx="7980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Exploit the </a:t>
            </a:r>
            <a:r>
              <a:rPr lang="en-US" altLang="zh-CN" dirty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clustering to </a:t>
            </a: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discriminate different </a:t>
            </a:r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interferences based on the </a:t>
            </a:r>
            <a:r>
              <a:rPr lang="en-US" altLang="zh-CN" dirty="0" err="1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cityblock</a:t>
            </a:r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between fingerprints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22840" y="2523730"/>
            <a:ext cx="3986604" cy="827385"/>
            <a:chOff x="822840" y="2523730"/>
            <a:chExt cx="3986604" cy="827385"/>
          </a:xfrm>
        </p:grpSpPr>
        <p:sp>
          <p:nvSpPr>
            <p:cNvPr id="24" name="文本框 23"/>
            <p:cNvSpPr txBox="1"/>
            <p:nvPr/>
          </p:nvSpPr>
          <p:spPr>
            <a:xfrm>
              <a:off x="822840" y="2523730"/>
              <a:ext cx="3986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chemeClr val="accent3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n-US" altLang="zh-CN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Each interference has a Fingerprint</a:t>
              </a:r>
              <a:endPara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1374985" y="2981783"/>
                  <a:ext cx="24688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𝑭𝑻𝒂𝒍𝒃𝒆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985" y="2981783"/>
                  <a:ext cx="246881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/>
          <p:cNvGrpSpPr/>
          <p:nvPr/>
        </p:nvGrpSpPr>
        <p:grpSpPr>
          <a:xfrm>
            <a:off x="3275856" y="2964199"/>
            <a:ext cx="2635314" cy="386916"/>
            <a:chOff x="3275856" y="2964199"/>
            <a:chExt cx="2635314" cy="3869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4204934" y="2964199"/>
                  <a:ext cx="1706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934" y="2964199"/>
                  <a:ext cx="170623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箭头连接符 30"/>
            <p:cNvCxnSpPr/>
            <p:nvPr/>
          </p:nvCxnSpPr>
          <p:spPr>
            <a:xfrm>
              <a:off x="3779912" y="3166449"/>
              <a:ext cx="3819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3275856" y="2981783"/>
              <a:ext cx="341626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851" y="4992727"/>
            <a:ext cx="571500" cy="723900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457200" y="4402224"/>
            <a:ext cx="5160934" cy="382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B050"/>
              </a:buClr>
              <a:buNone/>
            </a:pPr>
            <a:r>
              <a:rPr lang="en-US" altLang="zh-CN" sz="1800" b="0" dirty="0" smtClean="0">
                <a:solidFill>
                  <a:srgbClr val="00B050"/>
                </a:solidFill>
              </a:rPr>
              <a:t>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Construction: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1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Burst probing.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679739" y="2100240"/>
            <a:ext cx="3468528" cy="2019672"/>
            <a:chOff x="743432" y="2350702"/>
            <a:chExt cx="3468528" cy="2019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787434" y="2426157"/>
                  <a:ext cx="3386248" cy="1828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kumimoji="1" lang="en-US" altLang="zh-CN" sz="2000" dirty="0" err="1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LinkMap</a:t>
                  </a:r>
                  <a:endParaRPr kumimoji="1" lang="en-US" altLang="zh-CN" sz="2000" dirty="0" smtClean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spcAft>
                      <a:spcPts val="600"/>
                    </a:spcAft>
                  </a:pPr>
                  <a:endParaRPr kumimoji="1" lang="zh-CN" altLang="en-US" sz="800" dirty="0" smtClean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r>
                    <a:rPr kumimoji="1" lang="en-US" altLang="zh-CN" sz="1600" b="0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Interference</a:t>
                  </a:r>
                  <a:r>
                    <a:rPr kumimoji="1" lang="zh-CN" altLang="en-US" sz="1600" b="0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kumimoji="1" lang="en-US" altLang="zh-CN" sz="1600" b="0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A</a:t>
                  </a:r>
                  <a:r>
                    <a:rPr kumimoji="1" lang="en-US" altLang="zh-CN" sz="1600" b="0" dirty="0" smtClean="0"/>
                    <a:t>,</a:t>
                  </a:r>
                  <a:r>
                    <a:rPr kumimoji="1" lang="zh-CN" altLang="en-US" sz="1600" b="0" dirty="0" smtClean="0"/>
                    <a:t> </a:t>
                  </a:r>
                  <a14:m>
                    <m:oMath xmlns:m="http://schemas.openxmlformats.org/officeDocument/2006/math">
                      <m:r>
                        <a:rPr kumimoji="1" lang="zh-CN" altLang="en-US" sz="1600" b="0" i="0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b="1" i="1" smtClean="0">
                          <a:latin typeface="Cambria Math" charset="0"/>
                        </a:rPr>
                        <m:t>&lt;</m:t>
                      </m:r>
                      <m:sSubSup>
                        <m:sSubSupPr>
                          <m:ctrlPr>
                            <a:rPr kumimoji="1" lang="en-US" altLang="zh-CN" sz="16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600" b="1" i="1" smtClean="0">
                              <a:latin typeface="Cambria Math" charset="0"/>
                            </a:rPr>
                            <m:t>𝒑𝒓𝒓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6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1" i="1" smtClean="0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kumimoji="1" lang="en-US" altLang="zh-CN" sz="1600" b="1" i="1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1600" b="1" i="1" smtClean="0">
                              <a:latin typeface="Cambria Math" charset="0"/>
                            </a:rPr>
                            <m:t>𝑨</m:t>
                          </m:r>
                        </m:sup>
                      </m:sSubSup>
                      <m:r>
                        <a:rPr kumimoji="1" lang="en-US" altLang="zh-CN" sz="1600" b="1" i="1" smtClean="0">
                          <a:latin typeface="Cambria Math" charset="0"/>
                        </a:rPr>
                        <m:t>,</m:t>
                      </m:r>
                      <m:r>
                        <a:rPr kumimoji="1" lang="zh-CN" altLang="en-US" sz="1600" b="1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b="1" i="1" smtClean="0">
                          <a:latin typeface="Cambria Math" charset="0"/>
                        </a:rPr>
                        <m:t>…,</m:t>
                      </m:r>
                      <m:sSubSup>
                        <m:sSubSupPr>
                          <m:ctrlPr>
                            <a:rPr kumimoji="1" lang="en-US" altLang="zh-CN" sz="16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600" i="1">
                              <a:latin typeface="Cambria Math" charset="0"/>
                            </a:rPr>
                            <m:t>𝒑𝒓𝒓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kumimoji="1" lang="en-US" altLang="zh-CN" sz="1600" b="1" i="1" smtClean="0">
                                  <a:latin typeface="Cambria Math" charset="0"/>
                                </a:rPr>
                                <m:t>𝑵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1600" i="1">
                              <a:latin typeface="Cambria Math" charset="0"/>
                            </a:rPr>
                            <m:t>𝑨</m:t>
                          </m:r>
                        </m:sup>
                      </m:sSubSup>
                      <m:r>
                        <a:rPr kumimoji="1" lang="en-US" altLang="zh-CN" sz="1600" b="1" i="1" smtClean="0">
                          <a:latin typeface="Cambria Math" charset="0"/>
                        </a:rPr>
                        <m:t>&gt;</m:t>
                      </m:r>
                    </m:oMath>
                  </a14:m>
                  <a:endParaRPr kumimoji="1" lang="zh-CN" altLang="en-US" sz="1600" dirty="0" smtClean="0"/>
                </a:p>
                <a:p>
                  <a:r>
                    <a:rPr kumimoji="1" lang="en-US" altLang="zh-CN" sz="1600" b="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Interference</a:t>
                  </a:r>
                  <a:r>
                    <a:rPr kumimoji="1" lang="zh-CN" altLang="en-US" sz="1600" b="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kumimoji="1" lang="en-US" altLang="zh-CN" sz="1600" b="0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B</a:t>
                  </a:r>
                  <a:r>
                    <a:rPr kumimoji="1" lang="en-US" altLang="zh-CN" sz="1600" b="0" dirty="0"/>
                    <a:t>,</a:t>
                  </a:r>
                  <a:r>
                    <a:rPr kumimoji="1" lang="zh-CN" altLang="en-US" sz="1600" dirty="0"/>
                    <a:t> </a:t>
                  </a:r>
                  <a14:m>
                    <m:oMath xmlns:m="http://schemas.openxmlformats.org/officeDocument/2006/math">
                      <m:r>
                        <a:rPr kumimoji="1" lang="zh-CN" altLang="en-US" sz="160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i="1">
                          <a:latin typeface="Cambria Math" charset="0"/>
                        </a:rPr>
                        <m:t>&lt;</m:t>
                      </m:r>
                      <m:sSubSup>
                        <m:sSubSupPr>
                          <m:ctrlPr>
                            <a:rPr kumimoji="1" lang="en-US" altLang="zh-CN" sz="16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600" i="1">
                              <a:latin typeface="Cambria Math" charset="0"/>
                            </a:rPr>
                            <m:t>𝒑𝒓𝒓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1600" b="1" i="1" smtClean="0">
                              <a:latin typeface="Cambria Math" charset="0"/>
                            </a:rPr>
                            <m:t>𝑩</m:t>
                          </m:r>
                        </m:sup>
                      </m:sSubSup>
                      <m:r>
                        <a:rPr kumimoji="1" lang="en-US" altLang="zh-CN" sz="1600" i="1">
                          <a:latin typeface="Cambria Math" charset="0"/>
                        </a:rPr>
                        <m:t>,</m:t>
                      </m:r>
                      <m:r>
                        <a:rPr kumimoji="1" lang="zh-CN" altLang="en-US" sz="16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i="1">
                          <a:latin typeface="Cambria Math" charset="0"/>
                        </a:rPr>
                        <m:t>…,</m:t>
                      </m:r>
                      <m:sSubSup>
                        <m:sSubSupPr>
                          <m:ctrlPr>
                            <a:rPr kumimoji="1" lang="en-US" altLang="zh-CN" sz="16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600" i="1">
                              <a:latin typeface="Cambria Math" charset="0"/>
                            </a:rPr>
                            <m:t>𝒑𝒓𝒓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</a:rPr>
                                <m:t>𝑵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1600" b="1" i="1" smtClean="0">
                              <a:latin typeface="Cambria Math" charset="0"/>
                            </a:rPr>
                            <m:t>𝑩</m:t>
                          </m:r>
                        </m:sup>
                      </m:sSubSup>
                      <m:r>
                        <a:rPr kumimoji="1" lang="en-US" altLang="zh-CN" sz="1600" i="1">
                          <a:latin typeface="Cambria Math" charset="0"/>
                        </a:rPr>
                        <m:t>&gt;</m:t>
                      </m:r>
                    </m:oMath>
                  </a14:m>
                  <a:endParaRPr kumimoji="1" lang="zh-CN" altLang="en-US" sz="1600" dirty="0"/>
                </a:p>
                <a:p>
                  <a:endParaRPr kumimoji="1" lang="en-US" altLang="zh-CN" sz="1600" b="0" dirty="0" smtClean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r>
                    <a:rPr kumimoji="1" lang="en-US" altLang="zh-CN" sz="1600" b="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kumimoji="1" lang="en-US" altLang="zh-CN" sz="1600" b="0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        Without</a:t>
                  </a:r>
                  <a:r>
                    <a:rPr kumimoji="1" lang="en-US" altLang="zh-CN" sz="1600" b="0" dirty="0" smtClean="0"/>
                    <a:t>,</a:t>
                  </a:r>
                  <a:r>
                    <a:rPr kumimoji="1" lang="en-US" altLang="zh-CN" sz="1600" dirty="0"/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charset="0"/>
                        </a:rPr>
                        <m:t>&lt;</m:t>
                      </m:r>
                      <m:sSubSup>
                        <m:sSubSupPr>
                          <m:ctrlPr>
                            <a:rPr kumimoji="1" lang="en-US" altLang="zh-CN" sz="16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600" i="1">
                              <a:latin typeface="Cambria Math" charset="0"/>
                            </a:rPr>
                            <m:t>𝒑𝒓𝒓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∅</m:t>
                          </m:r>
                        </m:sup>
                      </m:sSubSup>
                      <m:r>
                        <a:rPr kumimoji="1" lang="en-US" altLang="zh-CN" sz="1600" i="1">
                          <a:latin typeface="Cambria Math" charset="0"/>
                        </a:rPr>
                        <m:t>,</m:t>
                      </m:r>
                      <m:r>
                        <a:rPr kumimoji="1" lang="zh-CN" altLang="en-US" sz="16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i="1">
                          <a:latin typeface="Cambria Math" charset="0"/>
                        </a:rPr>
                        <m:t>…,</m:t>
                      </m:r>
                      <m:sSubSup>
                        <m:sSubSupPr>
                          <m:ctrlPr>
                            <a:rPr kumimoji="1" lang="en-US" altLang="zh-CN" sz="16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600" i="1">
                              <a:latin typeface="Cambria Math" charset="0"/>
                            </a:rPr>
                            <m:t>𝒑𝒓𝒓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</a:rPr>
                                <m:t>𝑵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∅</m:t>
                          </m:r>
                        </m:sup>
                      </m:sSubSup>
                      <m:r>
                        <a:rPr kumimoji="1" lang="en-US" altLang="zh-CN" sz="1600" i="1">
                          <a:latin typeface="Cambria Math" charset="0"/>
                        </a:rPr>
                        <m:t>&gt;</m:t>
                      </m:r>
                    </m:oMath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34" y="2426157"/>
                  <a:ext cx="3386248" cy="1828642"/>
                </a:xfrm>
                <a:prstGeom prst="rect">
                  <a:avLst/>
                </a:prstGeom>
                <a:blipFill>
                  <a:blip r:embed="rId5"/>
                  <a:stretch>
                    <a:fillRect l="-1982" t="-1667"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 25"/>
            <p:cNvSpPr/>
            <p:nvPr/>
          </p:nvSpPr>
          <p:spPr>
            <a:xfrm>
              <a:off x="743432" y="2350702"/>
              <a:ext cx="3468528" cy="201967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57199" y="1246803"/>
            <a:ext cx="7859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ranslate the interference information to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zh-CN" sz="2000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PRRs </a:t>
            </a:r>
            <a:r>
              <a:rPr lang="en-US" altLang="zh-CN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the outbound links</a:t>
            </a:r>
            <a:endParaRPr lang="zh-CN" altLang="en-US" sz="2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左箭头 6"/>
          <p:cNvSpPr/>
          <p:nvPr/>
        </p:nvSpPr>
        <p:spPr>
          <a:xfrm>
            <a:off x="4531675" y="2276872"/>
            <a:ext cx="509935" cy="484632"/>
          </a:xfrm>
          <a:prstGeom prst="leftArrow">
            <a:avLst/>
          </a:prstGeom>
          <a:solidFill>
            <a:srgbClr val="70AD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38129" y="2740744"/>
            <a:ext cx="92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40176" y="5573037"/>
            <a:ext cx="3052998" cy="1168331"/>
          </a:xfrm>
          <a:prstGeom prst="round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384813" y="5778503"/>
            <a:ext cx="1232669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Feature Extraction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30954" y="5775959"/>
            <a:ext cx="176451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Interference Identification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08937" y="5775959"/>
            <a:ext cx="1232669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Link Model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15795" y="5775959"/>
            <a:ext cx="1232669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Link Selection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接箭头连接符 36"/>
          <p:cNvCxnSpPr>
            <a:stCxn id="32" idx="3"/>
            <a:endCxn id="33" idx="1"/>
          </p:cNvCxnSpPr>
          <p:nvPr/>
        </p:nvCxnSpPr>
        <p:spPr>
          <a:xfrm flipV="1">
            <a:off x="3617482" y="6135999"/>
            <a:ext cx="313472" cy="2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5695465" y="6135999"/>
            <a:ext cx="313472" cy="2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7222639" y="6145693"/>
            <a:ext cx="313472" cy="2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1729032" y="6145693"/>
            <a:ext cx="655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729032" y="5694034"/>
            <a:ext cx="0" cy="4516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592725" y="5734941"/>
            <a:ext cx="136307" cy="184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729034" y="5734940"/>
            <a:ext cx="109412" cy="1849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59" y="5319995"/>
            <a:ext cx="1274326" cy="1204394"/>
          </a:xfrm>
          <a:prstGeom prst="rect">
            <a:avLst/>
          </a:prstGeom>
        </p:spPr>
      </p:pic>
      <p:sp>
        <p:nvSpPr>
          <p:cNvPr id="61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Link Estimation</a:t>
            </a:r>
            <a:endParaRPr lang="en-US" altLang="zh-TW" dirty="0"/>
          </a:p>
        </p:txBody>
      </p:sp>
      <p:grpSp>
        <p:nvGrpSpPr>
          <p:cNvPr id="2" name="组合 1"/>
          <p:cNvGrpSpPr/>
          <p:nvPr/>
        </p:nvGrpSpPr>
        <p:grpSpPr>
          <a:xfrm>
            <a:off x="5524276" y="1964300"/>
            <a:ext cx="2803525" cy="2081640"/>
            <a:chOff x="5524276" y="1964300"/>
            <a:chExt cx="2803525" cy="208164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69974" y="1964300"/>
              <a:ext cx="2162948" cy="2081640"/>
            </a:xfrm>
            <a:prstGeom prst="rect">
              <a:avLst/>
            </a:prstGeom>
          </p:spPr>
        </p:pic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769233" y="4847175"/>
            <a:ext cx="6467063" cy="382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B050"/>
              </a:buClr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Link Selection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: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1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 on information in </a:t>
            </a:r>
            <a:r>
              <a:rPr lang="en-US" altLang="zh-CN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LinkMap</a:t>
            </a:r>
            <a:r>
              <a:rPr lang="en-US" altLang="zh-CN" sz="1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698" y="2638091"/>
            <a:ext cx="1634670" cy="1115520"/>
          </a:xfrm>
          <a:prstGeom prst="rect">
            <a:avLst/>
          </a:prstGeom>
        </p:spPr>
      </p:pic>
      <p:sp>
        <p:nvSpPr>
          <p:cNvPr id="64" name="左箭头 63"/>
          <p:cNvSpPr/>
          <p:nvPr/>
        </p:nvSpPr>
        <p:spPr>
          <a:xfrm rot="10800000">
            <a:off x="4638129" y="3208420"/>
            <a:ext cx="509935" cy="484632"/>
          </a:xfrm>
          <a:prstGeom prst="leftArrow">
            <a:avLst/>
          </a:prstGeom>
          <a:solidFill>
            <a:srgbClr val="70AD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420369" y="3672292"/>
            <a:ext cx="101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5" name="图片 10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416" y="2057400"/>
            <a:ext cx="27940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 rot="5400000">
            <a:off x="2361730" y="3339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175705" y="2127519"/>
            <a:ext cx="2631349" cy="990125"/>
            <a:chOff x="2175705" y="2127519"/>
            <a:chExt cx="2631349" cy="990125"/>
          </a:xfrm>
        </p:grpSpPr>
        <p:sp>
          <p:nvSpPr>
            <p:cNvPr id="15" name="矩形 14"/>
            <p:cNvSpPr/>
            <p:nvPr/>
          </p:nvSpPr>
          <p:spPr>
            <a:xfrm>
              <a:off x="2175705" y="2757604"/>
              <a:ext cx="1867938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277194" y="2127519"/>
              <a:ext cx="252986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PRR for outbound links</a:t>
              </a:r>
              <a:endParaRPr lang="zh-CN" altLang="en-US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>
              <a:off x="3192036" y="2524615"/>
              <a:ext cx="159391" cy="2161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0" y="2135402"/>
            <a:ext cx="2354940" cy="1828917"/>
            <a:chOff x="0" y="2135402"/>
            <a:chExt cx="2354940" cy="1828917"/>
          </a:xfrm>
        </p:grpSpPr>
        <p:sp>
          <p:nvSpPr>
            <p:cNvPr id="52" name="矩形 51"/>
            <p:cNvSpPr/>
            <p:nvPr/>
          </p:nvSpPr>
          <p:spPr>
            <a:xfrm>
              <a:off x="769234" y="2767315"/>
              <a:ext cx="1444118" cy="1197004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2135402"/>
              <a:ext cx="2354940" cy="36933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Different Interference</a:t>
              </a:r>
              <a:endParaRPr lang="zh-CN" altLang="en-US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4" name="直接箭头连接符 53"/>
            <p:cNvCxnSpPr/>
            <p:nvPr/>
          </p:nvCxnSpPr>
          <p:spPr>
            <a:xfrm>
              <a:off x="988714" y="2495697"/>
              <a:ext cx="108666" cy="300387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 animBg="1"/>
      <p:bldP spid="8" grpId="0"/>
      <p:bldP spid="62" grpId="0"/>
      <p:bldP spid="64" grpId="0" animBg="1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620879" y="241980"/>
            <a:ext cx="1986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en-US" altLang="zh-CN" sz="2800" b="0" dirty="0">
                <a:solidFill>
                  <a:schemeClr val="bg1"/>
                </a:solidFill>
              </a:rPr>
              <a:t>Challenges</a:t>
            </a:r>
            <a:endParaRPr lang="en-US" altLang="zh-TW" sz="2800" b="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1700808"/>
            <a:ext cx="3591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solidFill>
                  <a:schemeClr val="bg1"/>
                </a:solidFill>
                <a:latin typeface="+mn-lt"/>
              </a:rPr>
              <a:t>#1 Find the “good” Link</a:t>
            </a:r>
            <a:endParaRPr lang="zh-CN" altLang="en-US" sz="2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3568" y="3778191"/>
            <a:ext cx="552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#2 Schedule the Transmission of ACK</a:t>
            </a:r>
            <a:endParaRPr lang="zh-CN" altLang="en-US" sz="2800" b="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4193206"/>
            <a:ext cx="8229600" cy="1905025"/>
            <a:chOff x="-423460" y="2552105"/>
            <a:chExt cx="8229600" cy="1905025"/>
          </a:xfrm>
        </p:grpSpPr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-423460" y="2552105"/>
              <a:ext cx="8229600" cy="1812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B050"/>
                </a:buClr>
                <a:buNone/>
              </a:pPr>
              <a:endParaRPr lang="en-US" altLang="zh-CN" sz="900" b="0" dirty="0"/>
            </a:p>
            <a:p>
              <a:pPr marL="0" indent="0">
                <a:buClr>
                  <a:srgbClr val="70AD47"/>
                </a:buClr>
                <a:buNone/>
              </a:pP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    Modeling the white/black space pattern:</a:t>
              </a:r>
            </a:p>
            <a:p>
              <a:pPr>
                <a:buClr>
                  <a:srgbClr val="70AD47"/>
                </a:buClr>
                <a:buFont typeface="Wingdings" panose="05000000000000000000" pitchFamily="2" charset="2"/>
                <a:buChar char="l"/>
              </a:pP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  <a:p>
              <a:pPr marL="0" indent="0">
                <a:buNone/>
              </a:pPr>
              <a:r>
                <a:rPr lang="en-US" altLang="zh-CN" sz="2000" b="0" dirty="0" smtClean="0">
                  <a:solidFill>
                    <a:srgbClr val="00B050"/>
                  </a:solidFill>
                </a:rPr>
                <a:t>      </a:t>
              </a:r>
              <a:r>
                <a:rPr lang="en-US" altLang="zh-CN" sz="2000" dirty="0" smtClean="0">
                  <a:solidFill>
                    <a:srgbClr val="70AD4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Pareto </a:t>
              </a:r>
              <a:r>
                <a:rPr lang="en-US" altLang="zh-CN" sz="2000" dirty="0">
                  <a:solidFill>
                    <a:srgbClr val="70AD4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  <a:endParaRPr lang="zh-CN" altLang="en-US" sz="2000" dirty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145" y="3713837"/>
              <a:ext cx="3745051" cy="743293"/>
            </a:xfrm>
            <a:prstGeom prst="rect">
              <a:avLst/>
            </a:prstGeom>
          </p:spPr>
        </p:pic>
      </p:grpSp>
      <p:sp>
        <p:nvSpPr>
          <p:cNvPr id="38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Schedule the Transmission of ACK</a:t>
            </a:r>
            <a:endParaRPr lang="en-US" altLang="zh-TW" dirty="0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42" y="2492896"/>
            <a:ext cx="7111052" cy="33016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18" y="2818057"/>
            <a:ext cx="6786076" cy="35102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754" y="2890065"/>
            <a:ext cx="6843940" cy="6172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141" y="1291212"/>
            <a:ext cx="8475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ACKs must arrive </a:t>
            </a:r>
            <a:r>
              <a:rPr lang="en-US" altLang="zh-CN" sz="2000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interference frame clusters.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878" y="2517418"/>
            <a:ext cx="6074337" cy="158670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303539" y="2503876"/>
            <a:ext cx="4967030" cy="618558"/>
          </a:xfrm>
          <a:prstGeom prst="roundRect">
            <a:avLst/>
          </a:prstGeom>
          <a:noFill/>
          <a:ln w="38100">
            <a:solidFill>
              <a:srgbClr val="33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11560" y="1700808"/>
            <a:ext cx="6840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Predict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the </a:t>
            </a:r>
            <a:r>
              <a:rPr lang="en-US" altLang="zh-CN" sz="2000" dirty="0">
                <a:solidFill>
                  <a:srgbClr val="FF0000"/>
                </a:solidFill>
                <a:latin typeface="Segoe UI" charset="0"/>
                <a:ea typeface="Segoe UI" charset="0"/>
                <a:cs typeface="Segoe UI" charset="0"/>
              </a:rPr>
              <a:t>alternating</a:t>
            </a:r>
            <a:r>
              <a:rPr lang="zh-CN" altLang="en-US" sz="2000" dirty="0">
                <a:solidFill>
                  <a:srgbClr val="FF0000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Segoe UI" charset="0"/>
                <a:ea typeface="Segoe UI" charset="0"/>
                <a:cs typeface="Segoe UI" charset="0"/>
              </a:rPr>
              <a:t>pattern</a:t>
            </a:r>
            <a:r>
              <a:rPr lang="zh-CN" altLang="en-US" sz="2000" dirty="0">
                <a:solidFill>
                  <a:srgbClr val="FF0000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of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the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white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/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black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space!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753044" y="2145896"/>
            <a:ext cx="641522" cy="307777"/>
            <a:chOff x="3753044" y="2145896"/>
            <a:chExt cx="641522" cy="307777"/>
          </a:xfrm>
        </p:grpSpPr>
        <p:cxnSp>
          <p:nvCxnSpPr>
            <p:cNvPr id="14" name="直接箭头连接符 13"/>
            <p:cNvCxnSpPr/>
            <p:nvPr/>
          </p:nvCxnSpPr>
          <p:spPr>
            <a:xfrm>
              <a:off x="3851920" y="2420888"/>
              <a:ext cx="432048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753044" y="2145896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white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267744" y="2156875"/>
            <a:ext cx="1584176" cy="307777"/>
            <a:chOff x="2267744" y="2156875"/>
            <a:chExt cx="1584176" cy="307777"/>
          </a:xfrm>
        </p:grpSpPr>
        <p:cxnSp>
          <p:nvCxnSpPr>
            <p:cNvPr id="39" name="直接箭头连接符 38"/>
            <p:cNvCxnSpPr/>
            <p:nvPr/>
          </p:nvCxnSpPr>
          <p:spPr>
            <a:xfrm>
              <a:off x="2267744" y="2420888"/>
              <a:ext cx="15841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810390" y="2156875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black</a:t>
              </a:r>
              <a:endParaRPr lang="zh-CN" altLang="en-US" dirty="0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Schedule the Transmission of ACK</a:t>
            </a:r>
            <a:endParaRPr lang="en-US" altLang="zh-TW" dirty="0"/>
          </a:p>
        </p:txBody>
      </p:sp>
      <p:sp>
        <p:nvSpPr>
          <p:cNvPr id="39" name="矩形 38"/>
          <p:cNvSpPr/>
          <p:nvPr/>
        </p:nvSpPr>
        <p:spPr>
          <a:xfrm>
            <a:off x="894908" y="5466710"/>
            <a:ext cx="8141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70AD47"/>
              </a:buClr>
              <a:buFont typeface="Wingdings" panose="05000000000000000000" pitchFamily="2" charset="2"/>
              <a:buChar char="ü"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Limiting the length of data period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current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white/black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4" name="矩形 43"/>
          <p:cNvSpPr/>
          <p:nvPr/>
        </p:nvSpPr>
        <p:spPr>
          <a:xfrm>
            <a:off x="894908" y="5909210"/>
            <a:ext cx="4538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70AD47"/>
              </a:buClr>
              <a:buFont typeface="Wingdings" panose="05000000000000000000" pitchFamily="2" charset="2"/>
              <a:buChar char="ü"/>
            </a:pP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Adjusting the arrive time of the </a:t>
            </a:r>
            <a:r>
              <a:rPr lang="en-US" altLang="zh-CN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ACK</a:t>
            </a:r>
            <a:endParaRPr lang="zh-CN" altLang="en-US" sz="2000" b="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40" y="1408529"/>
            <a:ext cx="7111052" cy="3301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733690"/>
            <a:ext cx="6786076" cy="35102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752" y="1766087"/>
            <a:ext cx="6843940" cy="617237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763688" y="1268760"/>
            <a:ext cx="2448272" cy="1114564"/>
          </a:xfrm>
          <a:prstGeom prst="roundRect">
            <a:avLst/>
          </a:prstGeom>
          <a:noFill/>
          <a:ln w="38100"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053620" y="2540957"/>
            <a:ext cx="2664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one white/black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696" y="3592708"/>
            <a:ext cx="5461205" cy="1446900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3343891" y="2997113"/>
            <a:ext cx="484632" cy="4318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5499791" y="3333525"/>
            <a:ext cx="0" cy="196947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22618" y="4128550"/>
            <a:ext cx="522331" cy="7920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696" y="3596749"/>
            <a:ext cx="5447160" cy="1474125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195535" y="4087649"/>
            <a:ext cx="1818475" cy="487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4522618" y="3281798"/>
            <a:ext cx="0" cy="196947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41"/>
          <p:cNvCxnSpPr/>
          <p:nvPr/>
        </p:nvCxnSpPr>
        <p:spPr>
          <a:xfrm>
            <a:off x="4860032" y="3284984"/>
            <a:ext cx="0" cy="196947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24" grpId="0" animBg="1"/>
      <p:bldP spid="28" grpId="0"/>
      <p:bldP spid="3" grpId="0" animBg="1"/>
      <p:bldP spid="4" grpId="0" animBg="1"/>
      <p:bldP spid="41" grpId="0" animBg="1"/>
      <p:bldP spid="4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294" y="2342828"/>
            <a:ext cx="6742074" cy="2814364"/>
          </a:xfrm>
          <a:prstGeom prst="rect">
            <a:avLst/>
          </a:prstGeom>
        </p:spPr>
      </p:pic>
      <p:sp>
        <p:nvSpPr>
          <p:cNvPr id="23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Putting Them Together</a:t>
            </a:r>
            <a:endParaRPr lang="en-US" altLang="zh-TW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755" y="2404456"/>
            <a:ext cx="2817972" cy="16561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3522284"/>
            <a:ext cx="1705785" cy="3600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355" y="4869160"/>
            <a:ext cx="6014426" cy="93610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672" y="1772816"/>
            <a:ext cx="5688632" cy="49800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702337" y="3501008"/>
            <a:ext cx="769763" cy="914828"/>
            <a:chOff x="4702337" y="3501008"/>
            <a:chExt cx="769763" cy="914828"/>
          </a:xfrm>
        </p:grpSpPr>
        <p:cxnSp>
          <p:nvCxnSpPr>
            <p:cNvPr id="25" name="直接箭头连接符 24"/>
            <p:cNvCxnSpPr/>
            <p:nvPr/>
          </p:nvCxnSpPr>
          <p:spPr>
            <a:xfrm flipV="1">
              <a:off x="5436096" y="3501008"/>
              <a:ext cx="0" cy="9148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702337" y="3618720"/>
              <a:ext cx="769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</a:rPr>
                <a:t>update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87824" y="3789040"/>
            <a:ext cx="1469422" cy="461665"/>
            <a:chOff x="2987824" y="3742331"/>
            <a:chExt cx="1469422" cy="461665"/>
          </a:xfrm>
        </p:grpSpPr>
        <p:cxnSp>
          <p:nvCxnSpPr>
            <p:cNvPr id="32" name="直接箭头连接符 31"/>
            <p:cNvCxnSpPr/>
            <p:nvPr/>
          </p:nvCxnSpPr>
          <p:spPr>
            <a:xfrm flipV="1">
              <a:off x="2987824" y="3789040"/>
              <a:ext cx="0" cy="3436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3050660" y="3742331"/>
              <a:ext cx="1406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Interference information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47249" y="2833191"/>
            <a:ext cx="564578" cy="622996"/>
            <a:chOff x="4247249" y="2833191"/>
            <a:chExt cx="564578" cy="622996"/>
          </a:xfrm>
        </p:grpSpPr>
        <p:cxnSp>
          <p:nvCxnSpPr>
            <p:cNvPr id="36" name="直接箭头连接符 35"/>
            <p:cNvCxnSpPr/>
            <p:nvPr/>
          </p:nvCxnSpPr>
          <p:spPr>
            <a:xfrm flipH="1">
              <a:off x="4283968" y="3140968"/>
              <a:ext cx="50405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4247249" y="2833191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PRR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4257925" y="3148410"/>
                  <a:ext cx="54322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925" y="3148410"/>
                  <a:ext cx="543226" cy="30777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cxnSp>
        <p:nvCxnSpPr>
          <p:cNvPr id="46" name="直接箭头连接符 45"/>
          <p:cNvCxnSpPr/>
          <p:nvPr/>
        </p:nvCxnSpPr>
        <p:spPr>
          <a:xfrm flipV="1">
            <a:off x="2956223" y="2204864"/>
            <a:ext cx="0" cy="237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228184" y="2259578"/>
            <a:ext cx="770631" cy="521350"/>
            <a:chOff x="6228184" y="2259578"/>
            <a:chExt cx="770631" cy="521350"/>
          </a:xfrm>
        </p:grpSpPr>
        <p:cxnSp>
          <p:nvCxnSpPr>
            <p:cNvPr id="48" name="直接箭头连接符 47"/>
            <p:cNvCxnSpPr/>
            <p:nvPr/>
          </p:nvCxnSpPr>
          <p:spPr>
            <a:xfrm>
              <a:off x="6228184" y="2259578"/>
              <a:ext cx="0" cy="5213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6229052" y="2455964"/>
              <a:ext cx="769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</a:rPr>
                <a:t>update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2665" y="4110078"/>
            <a:ext cx="5814062" cy="9030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9671" y="2431051"/>
            <a:ext cx="2776246" cy="152160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46545"/>
            <a:ext cx="8229600" cy="728645"/>
          </a:xfrm>
        </p:spPr>
        <p:txBody>
          <a:bodyPr/>
          <a:lstStyle/>
          <a:p>
            <a:pPr algn="l"/>
            <a:r>
              <a:rPr lang="en-US" altLang="zh-CN" b="1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Evaluation</a:t>
            </a:r>
            <a:endParaRPr lang="zh-CN" altLang="en-US" b="1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charset="0"/>
            </a:endParaRPr>
          </a:p>
        </p:txBody>
      </p:sp>
      <p:pic>
        <p:nvPicPr>
          <p:cNvPr id="22" name="Picture 2" descr="http://p2.qhimg.com/t018488b2dbae39fe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56" y="1682534"/>
            <a:ext cx="1879476" cy="117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539552" y="4030613"/>
            <a:ext cx="3457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3333CC"/>
              </a:buClr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Compared schemes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4982" y="1464067"/>
            <a:ext cx="2941831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Implementation:</a:t>
            </a:r>
          </a:p>
          <a:p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- </a:t>
            </a: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TelosB</a:t>
            </a:r>
            <a:endParaRPr lang="en-US" altLang="zh-CN" b="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- </a:t>
            </a:r>
            <a:r>
              <a:rPr lang="en-US" altLang="zh-CN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TinyOS</a:t>
            </a: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2.1.1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99592" y="4606677"/>
            <a:ext cx="753809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Smogy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altLang="zh-CN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proposed design in this paper.</a:t>
            </a:r>
          </a:p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Beacon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+CSMA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zh-CN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transmission method with CSMA enabled using </a:t>
            </a:r>
            <a:endParaRPr lang="en-US" altLang="zh-CN" sz="1600" b="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</a:t>
            </a:r>
            <a:r>
              <a:rPr lang="zh-CN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beacon-based link estimation</a:t>
            </a:r>
            <a:r>
              <a:rPr lang="zh-CN" altLang="en-US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Beacon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+CSMA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on: </a:t>
            </a:r>
            <a:r>
              <a:rPr lang="zh-CN" altLang="en-US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transmission method with CSMA enabled using </a:t>
            </a:r>
            <a:endParaRPr lang="en-US" altLang="zh-CN" sz="1600" b="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</a:t>
            </a:r>
            <a:r>
              <a:rPr lang="zh-CN" altLang="en-US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beacon-based link estimation.</a:t>
            </a:r>
          </a:p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Beacon+WISE</a:t>
            </a:r>
            <a:r>
              <a:rPr lang="en-US" altLang="zh-CN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[1]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zh-CN" altLang="en-US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transmission method using beacon-based link </a:t>
            </a:r>
            <a:endParaRPr lang="en-US" altLang="zh-CN" sz="1600" b="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</a:t>
            </a:r>
            <a:r>
              <a:rPr lang="zh-CN" altLang="en-US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estimation and using WISE for interference avoidance.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2925" y="2708920"/>
            <a:ext cx="3328995" cy="1179127"/>
            <a:chOff x="522925" y="2825937"/>
            <a:chExt cx="3328995" cy="1179127"/>
          </a:xfrm>
        </p:grpSpPr>
        <p:sp>
          <p:nvSpPr>
            <p:cNvPr id="37" name="矩形 36"/>
            <p:cNvSpPr/>
            <p:nvPr/>
          </p:nvSpPr>
          <p:spPr>
            <a:xfrm>
              <a:off x="522925" y="2825937"/>
              <a:ext cx="2294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Clr>
                  <a:srgbClr val="3333CC"/>
                </a:buClr>
                <a:buFont typeface="Wingdings" panose="05000000000000000000" pitchFamily="2" charset="2"/>
                <a:buChar char="l"/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Interference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54973" y="3358733"/>
              <a:ext cx="28969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zh-CN" b="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WiFi</a:t>
              </a:r>
              <a:r>
                <a:rPr lang="en-US" altLang="zh-CN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Smartphone, </a:t>
              </a:r>
              <a:r>
                <a:rPr lang="en-US" altLang="zh-CN" b="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iperf</a:t>
              </a:r>
              <a:endPara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altLang="zh-CN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Bluetooth: Smartphone</a:t>
              </a:r>
              <a:endPara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Evaluation</a:t>
            </a:r>
            <a:endParaRPr lang="en-US" altLang="zh-TW" dirty="0"/>
          </a:p>
        </p:txBody>
      </p:sp>
      <p:sp>
        <p:nvSpPr>
          <p:cNvPr id="3" name="文本框 2"/>
          <p:cNvSpPr txBox="1"/>
          <p:nvPr/>
        </p:nvSpPr>
        <p:spPr>
          <a:xfrm>
            <a:off x="554725" y="6534927"/>
            <a:ext cx="6936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[1] Beyond </a:t>
            </a:r>
            <a:r>
              <a:rPr lang="en-U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Co-existence: Exploiting </a:t>
            </a:r>
            <a:r>
              <a:rPr lang="en-US" altLang="zh-CN" sz="12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n-U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White Space for ZigBee Performance </a:t>
            </a:r>
            <a:r>
              <a:rPr lang="en-US" altLang="zh-CN" sz="12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Assurance. ICNP 2010</a:t>
            </a:r>
            <a:endParaRPr lang="en-US" altLang="zh-CN" sz="1200" b="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5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710832" y="1683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457200" y="1412776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Standard</a:t>
            </a:r>
            <a:r>
              <a:rPr lang="zh-CN" alt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: IEEE 802.15.4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Applications: 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zh-CN" alt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Sensor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networks; Smart homes; Internet of things; Industrial control; ......</a:t>
            </a:r>
          </a:p>
        </p:txBody>
      </p:sp>
      <p:pic>
        <p:nvPicPr>
          <p:cNvPr id="94" name="Picture 4" descr="zigbee-100429346-la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5632"/>
            <a:ext cx="5191192" cy="279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TextBox 5"/>
          <p:cNvSpPr txBox="1"/>
          <p:nvPr/>
        </p:nvSpPr>
        <p:spPr>
          <a:xfrm>
            <a:off x="0" y="0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ZigBee Communication</a:t>
            </a:r>
            <a:endParaRPr lang="en-US" altLang="zh-TW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Network Performance</a:t>
            </a:r>
            <a:endParaRPr lang="en-US" altLang="zh-TW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45" y="1438910"/>
            <a:ext cx="6301105" cy="28657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3568" y="4790231"/>
            <a:ext cx="2383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3333CC"/>
              </a:buClr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7712" y="5251896"/>
            <a:ext cx="1999265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Retransmission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05" y="1513832"/>
            <a:ext cx="8123726" cy="2952328"/>
          </a:xfrm>
          <a:prstGeom prst="rect">
            <a:avLst/>
          </a:prstGeom>
        </p:spPr>
      </p:pic>
      <p:sp>
        <p:nvSpPr>
          <p:cNvPr id="43" name="圆角矩形 42"/>
          <p:cNvSpPr/>
          <p:nvPr/>
        </p:nvSpPr>
        <p:spPr>
          <a:xfrm>
            <a:off x="2339975" y="1557020"/>
            <a:ext cx="504190" cy="2592070"/>
          </a:xfrm>
          <a:prstGeom prst="roundRect">
            <a:avLst/>
          </a:prstGeom>
          <a:noFill/>
          <a:ln w="57150">
            <a:solidFill>
              <a:srgbClr val="33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CC"/>
              </a:solidFill>
            </a:endParaRPr>
          </a:p>
        </p:txBody>
      </p:sp>
      <p:grpSp>
        <p:nvGrpSpPr>
          <p:cNvPr id="44" name="组合 9"/>
          <p:cNvGrpSpPr/>
          <p:nvPr/>
        </p:nvGrpSpPr>
        <p:grpSpPr>
          <a:xfrm>
            <a:off x="2843530" y="2234565"/>
            <a:ext cx="575945" cy="978535"/>
            <a:chOff x="3419872" y="5448566"/>
            <a:chExt cx="576064" cy="978408"/>
          </a:xfrm>
        </p:grpSpPr>
        <p:sp>
          <p:nvSpPr>
            <p:cNvPr id="45" name="上箭头 44"/>
            <p:cNvSpPr/>
            <p:nvPr/>
          </p:nvSpPr>
          <p:spPr>
            <a:xfrm>
              <a:off x="3419872" y="5448566"/>
              <a:ext cx="576064" cy="978408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 rot="16200000">
              <a:off x="3456145" y="5887429"/>
              <a:ext cx="549204" cy="335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entaur" panose="02030504050205020304" charset="0"/>
                </a:rPr>
                <a:t>40%</a:t>
              </a:r>
              <a:endParaRPr lang="en-US" sz="1600" dirty="0">
                <a:latin typeface="Centaur" panose="0203050405020502030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745232" y="4797152"/>
            <a:ext cx="793122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l"/>
            </a:pPr>
            <a:r>
              <a:rPr lang="en-US" altLang="zh-CN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hroughput of 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Smogy-Link only decreases slightly even under high 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interference</a:t>
            </a:r>
            <a:endParaRPr lang="en-US" altLang="zh-CN" sz="19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3333CC"/>
              </a:buClr>
              <a:buFont typeface="Wingdings" panose="05000000000000000000" pitchFamily="2" charset="2"/>
              <a:buChar char="l"/>
            </a:pPr>
            <a:r>
              <a:rPr lang="en-US" altLang="zh-CN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Smogy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-Link achieves </a:t>
            </a:r>
            <a:r>
              <a:rPr lang="en-US" altLang="zh-CN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 throughput 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</a:t>
            </a:r>
            <a:r>
              <a:rPr lang="en-US" altLang="zh-CN" sz="1900" dirty="0" err="1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n-US" altLang="zh-CN" sz="1900" dirty="0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rate ≤10Mbps</a:t>
            </a:r>
            <a:endParaRPr lang="zh-CN" altLang="en-US" sz="1900" dirty="0">
              <a:solidFill>
                <a:srgbClr val="3333C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Throughput</a:t>
            </a:r>
            <a:endParaRPr lang="en-US" altLang="zh-TW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100392" y="1340768"/>
            <a:ext cx="0" cy="2952328"/>
          </a:xfrm>
          <a:prstGeom prst="line">
            <a:avLst/>
          </a:prstGeom>
          <a:ln w="57150">
            <a:solidFill>
              <a:srgbClr val="3333CC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5436096" y="3069427"/>
            <a:ext cx="2566802" cy="8394"/>
          </a:xfrm>
          <a:prstGeom prst="straightConnector1">
            <a:avLst/>
          </a:prstGeom>
          <a:ln w="38100">
            <a:solidFill>
              <a:srgbClr val="3333CC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8260505" y="2870752"/>
            <a:ext cx="2824" cy="490134"/>
          </a:xfrm>
          <a:prstGeom prst="straightConnector1">
            <a:avLst/>
          </a:prstGeom>
          <a:ln w="38100">
            <a:solidFill>
              <a:srgbClr val="3333CC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" y="1696803"/>
            <a:ext cx="8394328" cy="310166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7200" y="5235458"/>
            <a:ext cx="814724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333CC"/>
              </a:buClr>
              <a:buFont typeface="Wingdings" panose="05000000000000000000" pitchFamily="2" charset="2"/>
              <a:buChar char="l"/>
            </a:pPr>
            <a:r>
              <a:rPr lang="en-US" altLang="zh-CN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etransmission 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 </a:t>
            </a:r>
            <a:r>
              <a:rPr lang="en-US" altLang="zh-CN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Smoggy-Link 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</a:t>
            </a:r>
            <a:r>
              <a:rPr lang="zh-CN" altLang="en-US" sz="1900" dirty="0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comparable with 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interference avoidance 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approaches</a:t>
            </a:r>
            <a:r>
              <a:rPr lang="en-US" altLang="zh-CN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buClr>
                <a:srgbClr val="3333CC"/>
              </a:buClr>
              <a:buFont typeface="Wingdings" panose="05000000000000000000" pitchFamily="2" charset="2"/>
              <a:buChar char="l"/>
            </a:pPr>
            <a:r>
              <a:rPr lang="en-US" altLang="zh-CN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Retransmission count is controlled </a:t>
            </a:r>
            <a:r>
              <a:rPr lang="en-US" altLang="zh-CN" sz="1900" dirty="0" smtClean="0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 2</a:t>
            </a:r>
            <a:r>
              <a:rPr lang="en-US" altLang="zh-CN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even under harsh interference.</a:t>
            </a:r>
          </a:p>
          <a:p>
            <a:endParaRPr lang="zh-CN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组合 4"/>
          <p:cNvGrpSpPr/>
          <p:nvPr/>
        </p:nvGrpSpPr>
        <p:grpSpPr>
          <a:xfrm>
            <a:off x="645903" y="1466449"/>
            <a:ext cx="3278025" cy="1376655"/>
            <a:chOff x="490177" y="1466449"/>
            <a:chExt cx="3278025" cy="1376655"/>
          </a:xfrm>
        </p:grpSpPr>
        <p:sp>
          <p:nvSpPr>
            <p:cNvPr id="22" name="文本框 21"/>
            <p:cNvSpPr txBox="1"/>
            <p:nvPr/>
          </p:nvSpPr>
          <p:spPr>
            <a:xfrm>
              <a:off x="1187624" y="2196773"/>
              <a:ext cx="2580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3333CC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  <a:r>
                <a:rPr lang="zh-CN" altLang="en-US" dirty="0">
                  <a:solidFill>
                    <a:srgbClr val="3333CC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omparable with</a:t>
              </a:r>
              <a:endParaRPr lang="en-US" altLang="zh-CN" dirty="0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zh-CN" altLang="en-US" dirty="0">
                  <a:solidFill>
                    <a:srgbClr val="3333CC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avoidance approaches</a:t>
              </a:r>
            </a:p>
          </p:txBody>
        </p:sp>
        <p:sp>
          <p:nvSpPr>
            <p:cNvPr id="23" name="椭圆 22"/>
            <p:cNvSpPr/>
            <p:nvPr/>
          </p:nvSpPr>
          <p:spPr>
            <a:xfrm rot="18863621">
              <a:off x="122133" y="1834493"/>
              <a:ext cx="1340707" cy="604620"/>
            </a:xfrm>
            <a:prstGeom prst="ellipse">
              <a:avLst/>
            </a:prstGeom>
            <a:noFill/>
            <a:ln w="57150">
              <a:solidFill>
                <a:srgbClr val="33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8"/>
          <p:cNvGrpSpPr/>
          <p:nvPr/>
        </p:nvGrpSpPr>
        <p:grpSpPr>
          <a:xfrm>
            <a:off x="6012160" y="2852936"/>
            <a:ext cx="2881015" cy="1551048"/>
            <a:chOff x="6012160" y="2958072"/>
            <a:chExt cx="2881015" cy="1551048"/>
          </a:xfrm>
        </p:grpSpPr>
        <p:sp>
          <p:nvSpPr>
            <p:cNvPr id="27" name="圆角矩形 26"/>
            <p:cNvSpPr/>
            <p:nvPr/>
          </p:nvSpPr>
          <p:spPr>
            <a:xfrm>
              <a:off x="6012160" y="3534136"/>
              <a:ext cx="1152128" cy="974984"/>
            </a:xfrm>
            <a:prstGeom prst="roundRect">
              <a:avLst/>
            </a:prstGeom>
            <a:noFill/>
            <a:ln w="57150">
              <a:solidFill>
                <a:srgbClr val="33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3CC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534697" y="2958072"/>
              <a:ext cx="23584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solidFill>
                    <a:srgbClr val="3333CC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 under high power interference</a:t>
              </a:r>
              <a:endParaRPr lang="zh-CN" altLang="en-US" dirty="0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Retransmission</a:t>
            </a:r>
            <a:endParaRPr lang="en-US" altLang="zh-TW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Real World Experiment</a:t>
            </a:r>
            <a:endParaRPr lang="en-US" altLang="zh-TW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196752"/>
            <a:ext cx="6714286" cy="5171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76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Real World Experiment</a:t>
            </a:r>
            <a:endParaRPr lang="en-US" altLang="zh-TW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14" y="1916832"/>
            <a:ext cx="8641066" cy="31219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3608" y="4725144"/>
            <a:ext cx="2808312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0" dirty="0" smtClean="0"/>
              <a:t>Lab                     Dorm                     Cafe</a:t>
            </a:r>
          </a:p>
          <a:p>
            <a:pPr algn="ctr"/>
            <a:r>
              <a:rPr lang="en-US" altLang="zh-CN" sz="1200" b="0" dirty="0" smtClean="0"/>
              <a:t>Locations</a:t>
            </a:r>
            <a:endParaRPr lang="zh-CN" altLang="en-US" sz="12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636276" y="1414846"/>
            <a:ext cx="1919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5258" y="1412776"/>
            <a:ext cx="2373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Retransmission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950" y="5517232"/>
            <a:ext cx="8006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Smoggy-</a:t>
            </a:r>
            <a:r>
              <a:rPr lang="zh-CN" altLang="en-US" dirty="0" smtClean="0"/>
              <a:t>Link</a:t>
            </a:r>
            <a:r>
              <a:rPr lang="en-US" altLang="zh-CN" dirty="0" smtClean="0"/>
              <a:t>’</a:t>
            </a:r>
            <a:r>
              <a:rPr lang="zh-CN" altLang="en-US" dirty="0" smtClean="0"/>
              <a:t>s </a:t>
            </a:r>
            <a:r>
              <a:rPr lang="zh-CN" altLang="en-US" dirty="0"/>
              <a:t>performance gain is </a:t>
            </a:r>
            <a:r>
              <a:rPr lang="zh-CN" altLang="en-US" dirty="0">
                <a:solidFill>
                  <a:srgbClr val="3333CC"/>
                </a:solidFill>
              </a:rPr>
              <a:t>more significant in </a:t>
            </a:r>
            <a:r>
              <a:rPr lang="zh-CN" altLang="en-US" dirty="0" smtClean="0">
                <a:solidFill>
                  <a:srgbClr val="3333CC"/>
                </a:solidFill>
              </a:rPr>
              <a:t>the cafe </a:t>
            </a:r>
            <a:r>
              <a:rPr lang="zh-CN" altLang="en-US" dirty="0">
                <a:solidFill>
                  <a:srgbClr val="3333CC"/>
                </a:solidFill>
              </a:rPr>
              <a:t>and dorm</a:t>
            </a:r>
            <a:r>
              <a:rPr lang="zh-CN" altLang="en-US" dirty="0"/>
              <a:t> than that in the lab.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871700" y="2086414"/>
            <a:ext cx="2268252" cy="2854754"/>
          </a:xfrm>
          <a:prstGeom prst="roundRect">
            <a:avLst/>
          </a:prstGeom>
          <a:noFill/>
          <a:ln w="57150">
            <a:solidFill>
              <a:srgbClr val="33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CC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534218" y="2086414"/>
            <a:ext cx="2268252" cy="2854754"/>
          </a:xfrm>
          <a:prstGeom prst="roundRect">
            <a:avLst/>
          </a:prstGeom>
          <a:noFill/>
          <a:ln w="57150">
            <a:solidFill>
              <a:srgbClr val="33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C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394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Conclusion</a:t>
            </a:r>
            <a:endParaRPr lang="en-US" altLang="zh-TW" dirty="0"/>
          </a:p>
        </p:txBody>
      </p:sp>
      <p:grpSp>
        <p:nvGrpSpPr>
          <p:cNvPr id="3" name="组合 2"/>
          <p:cNvGrpSpPr/>
          <p:nvPr/>
        </p:nvGrpSpPr>
        <p:grpSpPr>
          <a:xfrm>
            <a:off x="643427" y="1807005"/>
            <a:ext cx="8609093" cy="1872208"/>
            <a:chOff x="643427" y="1484784"/>
            <a:chExt cx="8609093" cy="1872208"/>
          </a:xfrm>
        </p:grpSpPr>
        <p:sp>
          <p:nvSpPr>
            <p:cNvPr id="2" name="矩形 1"/>
            <p:cNvSpPr/>
            <p:nvPr/>
          </p:nvSpPr>
          <p:spPr>
            <a:xfrm>
              <a:off x="643427" y="1484784"/>
              <a:ext cx="82809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70AD47"/>
                </a:buClr>
              </a:pPr>
              <a:r>
                <a:rPr lang="en-US" altLang="zh-CN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We </a:t>
              </a:r>
              <a:r>
                <a:rPr lang="en-US" altLang="zh-CN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propose Smoggy-Link to exploit potential concurrency for adaptive transmission under interference.</a:t>
              </a:r>
              <a:endParaRPr lang="zh-CN" alt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71600" y="2433662"/>
              <a:ext cx="828092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70AD47"/>
                </a:buClr>
                <a:buFont typeface="Wingdings" panose="05000000000000000000" pitchFamily="2" charset="2"/>
                <a:buChar char="ü"/>
              </a:pPr>
              <a:r>
                <a:rPr lang="en-US" altLang="zh-CN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Interference identification</a:t>
              </a:r>
            </a:p>
            <a:p>
              <a:pPr marL="285750" indent="-285750">
                <a:buClr>
                  <a:srgbClr val="70AD47"/>
                </a:buClr>
                <a:buFont typeface="Wingdings" panose="05000000000000000000" pitchFamily="2" charset="2"/>
                <a:buChar char="ü"/>
              </a:pPr>
              <a:r>
                <a:rPr lang="en-US" altLang="zh-CN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Link model</a:t>
              </a:r>
            </a:p>
            <a:p>
              <a:pPr marL="285750" indent="-285750">
                <a:buClr>
                  <a:srgbClr val="70AD47"/>
                </a:buClr>
                <a:buFont typeface="Wingdings" panose="05000000000000000000" pitchFamily="2" charset="2"/>
                <a:buChar char="ü"/>
              </a:pPr>
              <a:r>
                <a:rPr lang="en-US" altLang="zh-CN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Link selection and transmission schedule</a:t>
              </a:r>
              <a:endParaRPr lang="zh-CN" alt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43427" y="3995209"/>
            <a:ext cx="7128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000" dirty="0">
                <a:latin typeface="Segoe UI" panose="020B0502040204020203" pitchFamily="34" charset="0"/>
                <a:cs typeface="Segoe UI" panose="020B0502040204020203" pitchFamily="34" charset="0"/>
              </a:rPr>
              <a:t>Real</a:t>
            </a:r>
            <a:r>
              <a:rPr lang="zh-CN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r>
              <a:rPr lang="zh-CN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zh-CN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Smoggy-Link</a:t>
            </a:r>
            <a:r>
              <a:rPr lang="zh-CN" alt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zh-CN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TinyOS2.1.1</a:t>
            </a:r>
            <a:endParaRPr lang="en-US" altLang="zh-C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3427" y="4685074"/>
            <a:ext cx="4968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Segoe UI" panose="020B0502040204020203" pitchFamily="34" charset="0"/>
                <a:cs typeface="Segoe UI" panose="020B0502040204020203" pitchFamily="34" charset="0"/>
              </a:rPr>
              <a:t>Evaluation in </a:t>
            </a:r>
            <a:r>
              <a:rPr lang="en-US" altLang="zh-CN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under practical environment</a:t>
            </a:r>
            <a:endParaRPr lang="en-US" altLang="zh-C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988" y="1124744"/>
            <a:ext cx="9220988" cy="356014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640" y="5234395"/>
            <a:ext cx="1246386" cy="1242043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554" y="5306152"/>
            <a:ext cx="1175111" cy="1170286"/>
          </a:xfrm>
          <a:prstGeom prst="rect">
            <a:avLst/>
          </a:prstGeom>
        </p:spPr>
      </p:pic>
      <p:pic>
        <p:nvPicPr>
          <p:cNvPr id="52" name="Picture 4" descr="http://upstatefrc.org/uploads/files/Thank-you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800" y="457200"/>
            <a:ext cx="1381125" cy="127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2247506" y="5202189"/>
            <a:ext cx="457200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en-US" b="1" dirty="0" smtClean="0"/>
              <a:t>Meng </a:t>
            </a:r>
            <a:r>
              <a:rPr lang="en-US" altLang="en-US" b="1" dirty="0" err="1" smtClean="0"/>
              <a:t>Jin</a:t>
            </a:r>
            <a:endParaRPr lang="en-US" altLang="en-US" b="1" dirty="0" smtClean="0"/>
          </a:p>
          <a:p>
            <a:pPr algn="ctr" eaLnBrk="0" hangingPunct="0"/>
            <a:r>
              <a:rPr lang="en-US" altLang="en-US" b="1" dirty="0" smtClean="0"/>
              <a:t>mengj@stumail</a:t>
            </a:r>
            <a:r>
              <a:rPr lang="en-US" altLang="en-US" dirty="0" smtClean="0"/>
              <a:t>.nwu</a:t>
            </a:r>
            <a:r>
              <a:rPr lang="en-US" altLang="en-US" b="1" dirty="0" smtClean="0"/>
              <a:t>.edu.cn</a:t>
            </a:r>
            <a:endParaRPr lang="en-US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19872" y="2564904"/>
            <a:ext cx="2574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Backups</a:t>
            </a:r>
            <a:endParaRPr lang="zh-CN" altLang="en-US" sz="48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4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Periodic White/Black </a:t>
            </a:r>
            <a:r>
              <a:rPr lang="en-US" altLang="zh-TW" dirty="0" smtClean="0"/>
              <a:t>Space</a:t>
            </a:r>
            <a:endParaRPr lang="en-US" altLang="zh-TW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30326"/>
            <a:ext cx="6350003" cy="16587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446" y="4454996"/>
            <a:ext cx="6299200" cy="1638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6624" y="1412776"/>
            <a:ext cx="278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RSSI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Wi-Fi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6624" y="393735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RSSI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Bluetooth</a:t>
            </a:r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715558"/>
            <a:ext cx="7837314" cy="3369626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27584" y="5194438"/>
            <a:ext cx="762129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CC"/>
              </a:buClr>
              <a:buFont typeface="Wingdings" panose="05000000000000000000" pitchFamily="2" charset="2"/>
              <a:buChar char="l"/>
            </a:pPr>
            <a:r>
              <a:rPr lang="en-US" altLang="zh-CN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 </a:t>
            </a:r>
            <a:r>
              <a:rPr lang="zh-CN" altLang="en-US" sz="1900" dirty="0" smtClean="0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identification </a:t>
            </a:r>
            <a:r>
              <a:rPr lang="zh-CN" altLang="en-US" sz="1900" dirty="0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 </a:t>
            </a:r>
            <a:r>
              <a:rPr lang="zh-CN" altLang="en-US" sz="1900" dirty="0" smtClean="0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92% 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standard deviation 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2</a:t>
            </a:r>
            <a:r>
              <a:rPr lang="en-US" altLang="zh-CN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zh-CN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6%</a:t>
            </a:r>
          </a:p>
          <a:p>
            <a:pPr marL="285750" indent="-285750">
              <a:buClr>
                <a:srgbClr val="3333CC"/>
              </a:buClr>
              <a:buFont typeface="Wingdings" panose="05000000000000000000" pitchFamily="2" charset="2"/>
              <a:buChar char="l"/>
            </a:pPr>
            <a:endParaRPr lang="zh-CN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 rot="18645017">
            <a:off x="1961604" y="1115192"/>
            <a:ext cx="899976" cy="390828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580112" y="2291820"/>
            <a:ext cx="2520280" cy="359842"/>
          </a:xfrm>
          <a:prstGeom prst="ellipse">
            <a:avLst/>
          </a:prstGeom>
          <a:noFill/>
          <a:ln w="38100">
            <a:solidFill>
              <a:srgbClr val="33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739964" y="1374937"/>
            <a:ext cx="2215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Average TPR: </a:t>
            </a:r>
            <a:r>
              <a:rPr lang="zh-CN" altLang="en-US" dirty="0" smtClean="0">
                <a:solidFill>
                  <a:srgbClr val="FF0000"/>
                </a:solidFill>
              </a:rPr>
              <a:t>92%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48384" y="1384554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CC"/>
                </a:solidFill>
              </a:rPr>
              <a:t>FPR: from 0.14% to 1.71%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0" name="直接箭头连接符 10"/>
          <p:cNvCxnSpPr/>
          <p:nvPr/>
        </p:nvCxnSpPr>
        <p:spPr>
          <a:xfrm flipV="1">
            <a:off x="1835696" y="1744269"/>
            <a:ext cx="575896" cy="317349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21"/>
          <p:cNvCxnSpPr/>
          <p:nvPr/>
        </p:nvCxnSpPr>
        <p:spPr>
          <a:xfrm flipV="1">
            <a:off x="6569823" y="1715558"/>
            <a:ext cx="90409" cy="504735"/>
          </a:xfrm>
          <a:prstGeom prst="straightConnector1">
            <a:avLst/>
          </a:prstGeom>
          <a:ln w="57150">
            <a:solidFill>
              <a:srgbClr val="3333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/>
          <p:cNvSpPr txBox="1"/>
          <p:nvPr/>
        </p:nvSpPr>
        <p:spPr>
          <a:xfrm>
            <a:off x="-33688" y="-27384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Interference Identification</a:t>
            </a:r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827584" y="5950022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CC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FPRs for identifying all interference are </a:t>
            </a:r>
            <a:r>
              <a:rPr lang="en-US" altLang="zh-CN" dirty="0">
                <a:solidFill>
                  <a:srgbClr val="3333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ranging from 0.14% to 1.71%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with an average of 1.13%.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6" grpId="0"/>
      <p:bldP spid="3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5"/>
          <p:cNvSpPr txBox="1"/>
          <p:nvPr/>
        </p:nvSpPr>
        <p:spPr>
          <a:xfrm>
            <a:off x="0" y="0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Wireless is Everywhere</a:t>
            </a:r>
            <a:endParaRPr lang="en-US" altLang="zh-TW" dirty="0"/>
          </a:p>
        </p:txBody>
      </p:sp>
      <p:sp>
        <p:nvSpPr>
          <p:cNvPr id="3" name="文本框 2"/>
          <p:cNvSpPr txBox="1"/>
          <p:nvPr/>
        </p:nvSpPr>
        <p:spPr>
          <a:xfrm>
            <a:off x="-2710832" y="1683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789584"/>
            <a:ext cx="3810000" cy="185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그룹 17"/>
          <p:cNvGrpSpPr/>
          <p:nvPr/>
        </p:nvGrpSpPr>
        <p:grpSpPr>
          <a:xfrm>
            <a:off x="5181600" y="1789584"/>
            <a:ext cx="2667000" cy="1371600"/>
            <a:chOff x="5105400" y="1371600"/>
            <a:chExt cx="2667000" cy="13716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05400" y="1371600"/>
              <a:ext cx="2643809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사각형 설명선 19"/>
            <p:cNvSpPr/>
            <p:nvPr/>
          </p:nvSpPr>
          <p:spPr bwMode="auto">
            <a:xfrm>
              <a:off x="5105400" y="1371600"/>
              <a:ext cx="2667000" cy="1371600"/>
            </a:xfrm>
            <a:prstGeom prst="wedgeRectCallout">
              <a:avLst>
                <a:gd name="adj1" fmla="val -133615"/>
                <a:gd name="adj2" fmla="val -12026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pic>
        <p:nvPicPr>
          <p:cNvPr id="16" name="Picture 14" descr="C:\Users\minkim\Desktop\Wi-Fi-Allianc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1484784"/>
            <a:ext cx="915439" cy="587254"/>
          </a:xfrm>
          <a:prstGeom prst="rect">
            <a:avLst/>
          </a:prstGeom>
          <a:noFill/>
        </p:spPr>
      </p:pic>
      <p:pic>
        <p:nvPicPr>
          <p:cNvPr id="17" name="Picture 7" descr="http://bluetoothobd2.com/wp-content/uploads/2013/04/Bluetooth-Devices.jpg"/>
          <p:cNvPicPr>
            <a:picLocks noChangeAspect="1" noChangeArrowheads="1"/>
          </p:cNvPicPr>
          <p:nvPr/>
        </p:nvPicPr>
        <p:blipFill>
          <a:blip r:embed="rId7" cstate="print"/>
          <a:srcRect b="5344"/>
          <a:stretch>
            <a:fillRect/>
          </a:stretch>
        </p:blipFill>
        <p:spPr bwMode="auto">
          <a:xfrm>
            <a:off x="1217666" y="3875319"/>
            <a:ext cx="3151134" cy="2438400"/>
          </a:xfrm>
          <a:prstGeom prst="rect">
            <a:avLst/>
          </a:prstGeom>
          <a:noFill/>
        </p:spPr>
      </p:pic>
      <p:pic>
        <p:nvPicPr>
          <p:cNvPr id="18" name="Picture 15" descr="C:\Users\minkim\Desktop\Bluetooth_LOGO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" y="4103919"/>
            <a:ext cx="1544682" cy="381000"/>
          </a:xfrm>
          <a:prstGeom prst="rect">
            <a:avLst/>
          </a:prstGeom>
          <a:noFill/>
        </p:spPr>
      </p:pic>
      <p:pic>
        <p:nvPicPr>
          <p:cNvPr id="19" name="Picture 4" descr="http://www.telegesis.com/wp-content/uploads/2014/11/Zigbee_5icons_rings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875319"/>
            <a:ext cx="4179746" cy="2540000"/>
          </a:xfrm>
          <a:prstGeom prst="rect">
            <a:avLst/>
          </a:prstGeom>
          <a:noFill/>
        </p:spPr>
      </p:pic>
      <p:sp>
        <p:nvSpPr>
          <p:cNvPr id="33" name="Rectangle 4"/>
          <p:cNvSpPr/>
          <p:nvPr/>
        </p:nvSpPr>
        <p:spPr>
          <a:xfrm>
            <a:off x="-5069" y="1246419"/>
            <a:ext cx="9067800" cy="52578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21212" y="1917130"/>
            <a:ext cx="3148862" cy="3190676"/>
            <a:chOff x="2987824" y="2182540"/>
            <a:chExt cx="3148862" cy="3190676"/>
          </a:xfrm>
        </p:grpSpPr>
        <p:grpSp>
          <p:nvGrpSpPr>
            <p:cNvPr id="34" name="组合 33"/>
            <p:cNvGrpSpPr/>
            <p:nvPr/>
          </p:nvGrpSpPr>
          <p:grpSpPr>
            <a:xfrm>
              <a:off x="2987824" y="3516412"/>
              <a:ext cx="1752600" cy="1676400"/>
              <a:chOff x="1790328" y="4272880"/>
              <a:chExt cx="1752600" cy="1676400"/>
            </a:xfrm>
          </p:grpSpPr>
          <p:sp>
            <p:nvSpPr>
              <p:cNvPr id="35" name="타원 21"/>
              <p:cNvSpPr/>
              <p:nvPr/>
            </p:nvSpPr>
            <p:spPr>
              <a:xfrm>
                <a:off x="1790328" y="4272880"/>
                <a:ext cx="1752600" cy="1676400"/>
              </a:xfrm>
              <a:prstGeom prst="ellipse">
                <a:avLst/>
              </a:prstGeom>
              <a:solidFill>
                <a:schemeClr val="accent1">
                  <a:lumMod val="75000"/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22"/>
              <p:cNvGrpSpPr/>
              <p:nvPr/>
            </p:nvGrpSpPr>
            <p:grpSpPr>
              <a:xfrm>
                <a:off x="2371353" y="4739610"/>
                <a:ext cx="685800" cy="796014"/>
                <a:chOff x="3962400" y="4029075"/>
                <a:chExt cx="533401" cy="619123"/>
              </a:xfrm>
            </p:grpSpPr>
            <p:sp>
              <p:nvSpPr>
                <p:cNvPr id="37" name="타원 23"/>
                <p:cNvSpPr/>
                <p:nvPr/>
              </p:nvSpPr>
              <p:spPr>
                <a:xfrm>
                  <a:off x="3962400" y="4029075"/>
                  <a:ext cx="457200" cy="609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Picture 15" descr="C:\Users\minkim\Desktop\Bluetooth_LOGO.gif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 r="78418"/>
                <a:stretch>
                  <a:fillRect/>
                </a:stretch>
              </p:blipFill>
              <p:spPr bwMode="auto">
                <a:xfrm>
                  <a:off x="3962400" y="4038598"/>
                  <a:ext cx="533401" cy="6096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39" name="组合 38"/>
            <p:cNvGrpSpPr/>
            <p:nvPr/>
          </p:nvGrpSpPr>
          <p:grpSpPr>
            <a:xfrm>
              <a:off x="4384086" y="3696816"/>
              <a:ext cx="1752600" cy="1676400"/>
              <a:chOff x="2171328" y="2977480"/>
              <a:chExt cx="1752600" cy="1676400"/>
            </a:xfrm>
          </p:grpSpPr>
          <p:sp>
            <p:nvSpPr>
              <p:cNvPr id="40" name="타원 19"/>
              <p:cNvSpPr/>
              <p:nvPr/>
            </p:nvSpPr>
            <p:spPr>
              <a:xfrm>
                <a:off x="2171328" y="2977480"/>
                <a:ext cx="1752600" cy="1676400"/>
              </a:xfrm>
              <a:prstGeom prst="ellipse">
                <a:avLst/>
              </a:prstGeom>
              <a:solidFill>
                <a:srgbClr val="C0000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27"/>
              <p:cNvGrpSpPr/>
              <p:nvPr/>
            </p:nvGrpSpPr>
            <p:grpSpPr>
              <a:xfrm>
                <a:off x="2704728" y="3434680"/>
                <a:ext cx="762000" cy="762000"/>
                <a:chOff x="762000" y="3886200"/>
                <a:chExt cx="609600" cy="609600"/>
              </a:xfrm>
            </p:grpSpPr>
            <p:sp>
              <p:nvSpPr>
                <p:cNvPr id="42" name="타원 28"/>
                <p:cNvSpPr/>
                <p:nvPr/>
              </p:nvSpPr>
              <p:spPr>
                <a:xfrm>
                  <a:off x="781050" y="3914775"/>
                  <a:ext cx="533400" cy="533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3" name="Picture 13" descr="C:\Users\minkim\Desktop\zigbeelogo.jp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b="28625"/>
                <a:stretch>
                  <a:fillRect/>
                </a:stretch>
              </p:blipFill>
              <p:spPr bwMode="auto">
                <a:xfrm>
                  <a:off x="762000" y="3886200"/>
                  <a:ext cx="609600" cy="6096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44" name="组合 43"/>
            <p:cNvGrpSpPr/>
            <p:nvPr/>
          </p:nvGrpSpPr>
          <p:grpSpPr>
            <a:xfrm>
              <a:off x="3344161" y="2182540"/>
              <a:ext cx="2362200" cy="2362200"/>
              <a:chOff x="202536" y="2901404"/>
              <a:chExt cx="2362200" cy="2362200"/>
            </a:xfrm>
          </p:grpSpPr>
          <p:sp>
            <p:nvSpPr>
              <p:cNvPr id="45" name="타원 20"/>
              <p:cNvSpPr/>
              <p:nvPr/>
            </p:nvSpPr>
            <p:spPr>
              <a:xfrm>
                <a:off x="202536" y="2901404"/>
                <a:ext cx="2362200" cy="2362200"/>
              </a:xfrm>
              <a:prstGeom prst="ellipse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Picture 6" descr="https://upload.wikimedia.org/wikipedia/commons/thumb/3/32/Wi-Fi_Logo.svg/2000px-Wi-Fi_Logo.sv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952128" y="3739480"/>
                <a:ext cx="1003380" cy="64366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48" name="폭발 1 35"/>
          <p:cNvSpPr/>
          <p:nvPr/>
        </p:nvSpPr>
        <p:spPr>
          <a:xfrm>
            <a:off x="3185586" y="2966153"/>
            <a:ext cx="2810500" cy="1431994"/>
          </a:xfrm>
          <a:prstGeom prst="irregularSeal1">
            <a:avLst/>
          </a:prstGeom>
          <a:solidFill>
            <a:srgbClr val="FF0000"/>
          </a:solidFill>
          <a:ln w="476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i="1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HY중고딕"/>
                <a:cs typeface="Verdana" panose="020B0604030504040204" pitchFamily="34" charset="0"/>
              </a:rPr>
              <a:t>Interference</a:t>
            </a:r>
            <a:endParaRPr kumimoji="0" lang="ko-KR" altLang="en-US" sz="15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HY중고딕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3140968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AD47"/>
              </a:buClr>
              <a:buFont typeface="Wingdings" panose="05000000000000000000" pitchFamily="2" charset="2"/>
              <a:buChar char="l"/>
            </a:pPr>
            <a:r>
              <a:rPr lang="en-US" altLang="zh-CN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zh-CN" alt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oncurrent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transmission improves the </a:t>
            </a:r>
            <a:r>
              <a:rPr lang="en-US" altLang="zh-CN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zh-CN" alt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</a:t>
            </a:r>
            <a:r>
              <a:rPr lang="zh-CN" alt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suffer from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PRR and thus poor energy efficiency.</a:t>
            </a:r>
          </a:p>
        </p:txBody>
      </p:sp>
      <p:sp>
        <p:nvSpPr>
          <p:cNvPr id="3" name="矩形 2"/>
          <p:cNvSpPr/>
          <p:nvPr/>
        </p:nvSpPr>
        <p:spPr>
          <a:xfrm>
            <a:off x="395536" y="3933056"/>
            <a:ext cx="799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0AD47"/>
              </a:buClr>
              <a:buFont typeface="Wingdings" panose="05000000000000000000" pitchFamily="2" charset="2"/>
              <a:buChar char="l"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ackoff transmission brings better PRR but suffers from poor throughput.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123" y="799220"/>
            <a:ext cx="6085714" cy="204761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7564" y="5013176"/>
            <a:ext cx="7884876" cy="92333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enefit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-driven </a:t>
            </a:r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transmission:</a:t>
            </a:r>
            <a:r>
              <a:rPr lang="zh-CN" alt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enables a sender to estimate the 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</a:t>
            </a:r>
          </a:p>
          <a:p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efficiency </a:t>
            </a:r>
            <a:r>
              <a:rPr lang="zh-CN" alt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 </a:t>
            </a:r>
            <a:r>
              <a:rPr lang="zh-CN" alt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backoff transmission</a:t>
            </a:r>
            <a:r>
              <a: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then makes a wise choice between them.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9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340768"/>
            <a:ext cx="5146898" cy="27024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3568" y="692696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Example of RSSI segments with single or </a:t>
            </a:r>
            <a:r>
              <a:rPr lang="zh-CN" altLang="en-US" dirty="0" smtClean="0"/>
              <a:t>multiple interferences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99051"/>
              </p:ext>
            </p:extLst>
          </p:nvPr>
        </p:nvGraphicFramePr>
        <p:xfrm>
          <a:off x="1691680" y="4653136"/>
          <a:ext cx="6096000" cy="117372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2000"/>
                <a:gridCol w="2032000"/>
                <a:gridCol w="2032000"/>
              </a:tblGrid>
              <a:tr h="5868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Dorm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Lab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Cafe</a:t>
                      </a:r>
                      <a:endParaRPr lang="zh-CN" altLang="en-US" sz="2800" dirty="0"/>
                    </a:p>
                  </a:txBody>
                  <a:tcPr/>
                </a:tc>
              </a:tr>
              <a:tr h="5868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3.24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%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1.26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%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7.58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%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548680"/>
            <a:ext cx="5338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/>
              <a:t>Handling </a:t>
            </a:r>
            <a:r>
              <a:rPr lang="en-US" altLang="zh-CN" sz="2800" dirty="0"/>
              <a:t>mobile interferences</a:t>
            </a:r>
            <a:endParaRPr lang="zh-CN" altLang="en-US" sz="2800" dirty="0"/>
          </a:p>
        </p:txBody>
      </p:sp>
      <p:pic>
        <p:nvPicPr>
          <p:cNvPr id="5" name="Picture 2" descr="http://www.alltechbuzz.net/wp-content/uploads/2014/12/best-smartphones-of-20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9231" y="4406652"/>
            <a:ext cx="2467541" cy="1555966"/>
          </a:xfrm>
          <a:prstGeom prst="rect">
            <a:avLst/>
          </a:prstGeom>
          <a:noFill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18" y="1467981"/>
            <a:ext cx="2479154" cy="2122074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3932447" y="1997359"/>
            <a:ext cx="4536116" cy="1719673"/>
            <a:chOff x="3932447" y="4284576"/>
            <a:chExt cx="4536116" cy="171967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2447" y="4284576"/>
              <a:ext cx="1719673" cy="171967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1277" y="4592253"/>
              <a:ext cx="1285019" cy="128501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7668344" y="486916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……</a:t>
              </a:r>
              <a:endParaRPr kumimoji="1" lang="zh-CN" altLang="en-US" sz="2400" dirty="0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981450" y="4365104"/>
            <a:ext cx="4475988" cy="1405321"/>
            <a:chOff x="3981450" y="2019300"/>
            <a:chExt cx="4475988" cy="140532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5976" y="2457100"/>
              <a:ext cx="1080120" cy="9675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2897" y="2457100"/>
              <a:ext cx="967521" cy="96752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657219" y="274891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……</a:t>
              </a:r>
              <a:endParaRPr kumimoji="1" lang="zh-CN" altLang="en-US" sz="24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81450" y="20193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404664"/>
            <a:ext cx="6854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latin typeface="Segoe UI" charset="0"/>
                <a:ea typeface="Segoe UI" charset="0"/>
                <a:cs typeface="Segoe UI" charset="0"/>
              </a:rPr>
              <a:t>Impact of ZigBee on other technologies</a:t>
            </a:r>
          </a:p>
        </p:txBody>
      </p:sp>
      <p:grpSp>
        <p:nvGrpSpPr>
          <p:cNvPr id="32" name="组 31"/>
          <p:cNvGrpSpPr/>
          <p:nvPr/>
        </p:nvGrpSpPr>
        <p:grpSpPr>
          <a:xfrm>
            <a:off x="467544" y="1599183"/>
            <a:ext cx="6696744" cy="3042269"/>
            <a:chOff x="467544" y="1599183"/>
            <a:chExt cx="6696744" cy="3042269"/>
          </a:xfrm>
        </p:grpSpPr>
        <p:sp>
          <p:nvSpPr>
            <p:cNvPr id="3" name="矩形 2"/>
            <p:cNvSpPr/>
            <p:nvPr/>
          </p:nvSpPr>
          <p:spPr>
            <a:xfrm>
              <a:off x="467544" y="1599183"/>
              <a:ext cx="9348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Segoe UI" charset="0"/>
                  <a:ea typeface="Segoe UI" charset="0"/>
                  <a:cs typeface="Segoe UI" charset="0"/>
                </a:rPr>
                <a:t>Wi-Fi:</a:t>
              </a:r>
              <a:endParaRPr lang="zh-CN" altLang="en-US" sz="2400" dirty="0">
                <a:latin typeface="Segoe UI" charset="0"/>
                <a:ea typeface="Segoe UI" charset="0"/>
                <a:cs typeface="Segoe UI" charset="0"/>
              </a:endParaRPr>
            </a:p>
          </p:txBody>
        </p:sp>
        <p:grpSp>
          <p:nvGrpSpPr>
            <p:cNvPr id="31" name="组 30"/>
            <p:cNvGrpSpPr/>
            <p:nvPr/>
          </p:nvGrpSpPr>
          <p:grpSpPr>
            <a:xfrm>
              <a:off x="1455717" y="3276842"/>
              <a:ext cx="5708571" cy="1364610"/>
              <a:chOff x="1455717" y="3276842"/>
              <a:chExt cx="5708571" cy="136461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6017820" y="4272120"/>
                <a:ext cx="1146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/>
                  <a:t>Receiver</a:t>
                </a:r>
                <a:endParaRPr kumimoji="1" lang="zh-CN" altLang="en-US" dirty="0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5717" y="3276842"/>
                <a:ext cx="1274326" cy="1204394"/>
              </a:xfrm>
              <a:prstGeom prst="rect">
                <a:avLst/>
              </a:prstGeom>
            </p:spPr>
          </p:pic>
          <p:grpSp>
            <p:nvGrpSpPr>
              <p:cNvPr id="29" name="组 28"/>
              <p:cNvGrpSpPr/>
              <p:nvPr/>
            </p:nvGrpSpPr>
            <p:grpSpPr>
              <a:xfrm>
                <a:off x="4330809" y="3723586"/>
                <a:ext cx="966931" cy="917866"/>
                <a:chOff x="3965109" y="2871174"/>
                <a:chExt cx="966931" cy="917866"/>
              </a:xfrm>
            </p:grpSpPr>
            <p:sp>
              <p:nvSpPr>
                <p:cNvPr id="5" name="文本框 4"/>
                <p:cNvSpPr txBox="1"/>
                <p:nvPr/>
              </p:nvSpPr>
              <p:spPr>
                <a:xfrm>
                  <a:off x="3965109" y="3419708"/>
                  <a:ext cx="9669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mtClean="0"/>
                    <a:t>Sender</a:t>
                  </a:r>
                  <a:endParaRPr kumimoji="1" lang="zh-CN" altLang="en-US" dirty="0"/>
                </a:p>
              </p:txBody>
            </p:sp>
            <p:pic>
              <p:nvPicPr>
                <p:cNvPr id="9" name="Picture 2" descr="http://p2.qhimg.com/t018488b2dbae39fee2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5394" y="2871174"/>
                  <a:ext cx="836646" cy="5210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" name="Picture 2" descr="http://p2.qhimg.com/t018488b2dbae39fee2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3106" y="3751117"/>
                <a:ext cx="836646" cy="521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471205" y="4249152"/>
                <a:ext cx="802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Wi-Fi</a:t>
                </a:r>
                <a:endParaRPr kumimoji="1" lang="zh-CN" altLang="en-US" dirty="0"/>
              </a:p>
            </p:txBody>
          </p:sp>
        </p:grpSp>
      </p:grpSp>
      <p:grpSp>
        <p:nvGrpSpPr>
          <p:cNvPr id="27" name="组 26"/>
          <p:cNvGrpSpPr/>
          <p:nvPr/>
        </p:nvGrpSpPr>
        <p:grpSpPr>
          <a:xfrm>
            <a:off x="-236586" y="741337"/>
            <a:ext cx="5336851" cy="6144047"/>
            <a:chOff x="-602286" y="-111075"/>
            <a:chExt cx="5336851" cy="6144047"/>
          </a:xfrm>
        </p:grpSpPr>
        <p:sp>
          <p:nvSpPr>
            <p:cNvPr id="23" name="弧 22"/>
            <p:cNvSpPr/>
            <p:nvPr/>
          </p:nvSpPr>
          <p:spPr>
            <a:xfrm rot="3004096">
              <a:off x="448742" y="2130571"/>
              <a:ext cx="2317626" cy="2160240"/>
            </a:xfrm>
            <a:prstGeom prst="arc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弧 23"/>
            <p:cNvSpPr/>
            <p:nvPr/>
          </p:nvSpPr>
          <p:spPr>
            <a:xfrm rot="3004096">
              <a:off x="-509804" y="1261377"/>
              <a:ext cx="4043438" cy="3471152"/>
            </a:xfrm>
            <a:prstGeom prst="arc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弧 24"/>
            <p:cNvSpPr/>
            <p:nvPr/>
          </p:nvSpPr>
          <p:spPr>
            <a:xfrm rot="3004096">
              <a:off x="-755322" y="689767"/>
              <a:ext cx="4969479" cy="4624813"/>
            </a:xfrm>
            <a:prstGeom prst="arc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弧 25"/>
            <p:cNvSpPr/>
            <p:nvPr/>
          </p:nvSpPr>
          <p:spPr>
            <a:xfrm rot="3004096">
              <a:off x="-1005884" y="292523"/>
              <a:ext cx="6144047" cy="5336851"/>
            </a:xfrm>
            <a:prstGeom prst="arc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" name="椭圆 29"/>
          <p:cNvSpPr/>
          <p:nvPr/>
        </p:nvSpPr>
        <p:spPr>
          <a:xfrm>
            <a:off x="2777460" y="2121172"/>
            <a:ext cx="4032448" cy="388843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404664"/>
            <a:ext cx="6854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latin typeface="Segoe UI" charset="0"/>
                <a:ea typeface="Segoe UI" charset="0"/>
                <a:cs typeface="Segoe UI" charset="0"/>
              </a:rPr>
              <a:t>Impact of ZigBee on other technologies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599183"/>
            <a:ext cx="1544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Segoe UI" charset="0"/>
                <a:ea typeface="Segoe UI" charset="0"/>
                <a:cs typeface="Segoe UI" charset="0"/>
              </a:rPr>
              <a:t>Bluetooth:</a:t>
            </a:r>
            <a:endParaRPr lang="zh-CN" alt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204864"/>
            <a:ext cx="6463382" cy="4024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83768" y="3356992"/>
            <a:ext cx="288032" cy="2664296"/>
          </a:xfrm>
          <a:prstGeom prst="rect">
            <a:avLst/>
          </a:prstGeom>
          <a:solidFill>
            <a:srgbClr val="0432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/>
        </p:nvGrpSpPr>
        <p:grpSpPr>
          <a:xfrm>
            <a:off x="1475656" y="3419708"/>
            <a:ext cx="6463382" cy="585356"/>
            <a:chOff x="1475656" y="3347700"/>
            <a:chExt cx="6463382" cy="585356"/>
          </a:xfrm>
        </p:grpSpPr>
        <p:cxnSp>
          <p:nvCxnSpPr>
            <p:cNvPr id="7" name="直线箭头连接符 6"/>
            <p:cNvCxnSpPr/>
            <p:nvPr/>
          </p:nvCxnSpPr>
          <p:spPr>
            <a:xfrm>
              <a:off x="1475656" y="3933056"/>
              <a:ext cx="6463382" cy="0"/>
            </a:xfrm>
            <a:prstGeom prst="straightConnector1">
              <a:avLst/>
            </a:prstGeom>
            <a:ln w="28575"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5743412" y="3347700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Frequent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Hopping</a:t>
              </a:r>
              <a:endParaRPr kumimoji="1"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99592" y="2924944"/>
                <a:ext cx="62486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</a:t>
                </a:r>
                <a:r>
                  <a:rPr lang="zh-CN" altLang="en-US" sz="16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ength of data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𝒅𝒂𝒕𝒂</m:t>
                        </m:r>
                      </m:sub>
                    </m:sSub>
                  </m:oMath>
                </a14:m>
                <a:r>
                  <a:rPr lang="zh-CN" altLang="en-US" sz="16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must satisfies </a:t>
                </a:r>
                <a:r>
                  <a:rPr lang="zh-CN" altLang="en-US" sz="1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that: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924944"/>
                <a:ext cx="6248647" cy="338554"/>
              </a:xfrm>
              <a:prstGeom prst="rect">
                <a:avLst/>
              </a:prstGeom>
              <a:blipFill>
                <a:blip r:embed="rId4"/>
                <a:stretch>
                  <a:fillRect l="-585"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467544" y="2420888"/>
            <a:ext cx="8695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B050"/>
              </a:buClr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Limiting the length of data period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current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white/black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292080" y="692696"/>
            <a:ext cx="0" cy="1664601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224" y="808870"/>
            <a:ext cx="5688632" cy="1510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123728" y="3475034"/>
                <a:ext cx="2341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𝒘𝒉𝒊𝒕𝒆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475034"/>
                <a:ext cx="2341795" cy="276999"/>
              </a:xfrm>
              <a:prstGeom prst="rect">
                <a:avLst/>
              </a:prstGeom>
              <a:blipFill>
                <a:blip r:embed="rId6"/>
                <a:stretch>
                  <a:fillRect l="-1558" r="-519" b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2970483" y="3372788"/>
            <a:ext cx="4839244" cy="523220"/>
            <a:chOff x="2970483" y="3876844"/>
            <a:chExt cx="4839244" cy="523220"/>
          </a:xfrm>
        </p:grpSpPr>
        <p:sp>
          <p:nvSpPr>
            <p:cNvPr id="10" name="矩形 9"/>
            <p:cNvSpPr/>
            <p:nvPr/>
          </p:nvSpPr>
          <p:spPr>
            <a:xfrm>
              <a:off x="2970483" y="3979090"/>
              <a:ext cx="593405" cy="369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696043" y="3876844"/>
                  <a:ext cx="311368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b="0" dirty="0" smtClean="0">
                      <a:solidFill>
                        <a:srgbClr val="70AD47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The </a:t>
                  </a:r>
                  <a:r>
                    <a:rPr lang="en-US" altLang="zh-CN" sz="1400" b="0" dirty="0">
                      <a:solidFill>
                        <a:srgbClr val="70AD47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remaining duration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70AD47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</m:sSub>
                    </m:oMath>
                  </a14:m>
                  <a:r>
                    <a:rPr lang="en-US" altLang="zh-CN" sz="1400" b="0" dirty="0" smtClean="0">
                      <a:solidFill>
                        <a:srgbClr val="70AD47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upon the start </a:t>
                  </a:r>
                  <a:r>
                    <a:rPr lang="en-US" altLang="zh-CN" sz="1400" b="0" dirty="0">
                      <a:solidFill>
                        <a:srgbClr val="70AD47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of data transmission</a:t>
                  </a:r>
                  <a:endParaRPr lang="zh-CN" altLang="en-US" sz="1400" dirty="0">
                    <a:solidFill>
                      <a:srgbClr val="70AD47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43" y="3876844"/>
                  <a:ext cx="311368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87" t="-3488" b="-9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99592" y="4029212"/>
                <a:ext cx="744011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</m:oMath>
                </a14:m>
                <a:r>
                  <a:rPr lang="en-US" altLang="zh-CN" sz="16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1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is uniformly distributed over </a:t>
                </a:r>
                <a:r>
                  <a:rPr lang="en-US" altLang="zh-CN" sz="16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black </a:t>
                </a:r>
                <a:r>
                  <a:rPr lang="en-US" altLang="zh-CN" sz="1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space, </a:t>
                </a:r>
                <a:r>
                  <a:rPr lang="en-US" altLang="zh-CN" sz="16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probability of C1 is:</a:t>
                </a:r>
                <a:endParaRPr lang="zh-CN" altLang="en-US" sz="16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029212"/>
                <a:ext cx="7440113" cy="584775"/>
              </a:xfrm>
              <a:prstGeom prst="rect">
                <a:avLst/>
              </a:prstGeom>
              <a:blipFill>
                <a:blip r:embed="rId8"/>
                <a:stretch>
                  <a:fillRect l="-492"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4155896" y="235729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87624" y="4581128"/>
                <a:ext cx="4678076" cy="626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sz="1600" b="1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𝒅𝒂𝒕𝒂</m:t>
                              </m:r>
                            </m:sub>
                          </m:sSub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𝒎𝒊𝒏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𝒅𝒂𝒕𝒂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𝒑𝒆𝒓𝒊𝒐𝒅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}=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16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𝒅𝒂𝒕𝒂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581128"/>
                <a:ext cx="4678076" cy="6266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872501" y="4787770"/>
                <a:ext cx="5624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01" y="4787770"/>
                <a:ext cx="562462" cy="246221"/>
              </a:xfrm>
              <a:prstGeom prst="rect">
                <a:avLst/>
              </a:prstGeom>
              <a:blipFill>
                <a:blip r:embed="rId10"/>
                <a:stretch>
                  <a:fillRect l="-5376" r="-1075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468776" y="4658800"/>
            <a:ext cx="1757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predefined threshold</a:t>
            </a:r>
            <a:endParaRPr lang="zh-CN" altLang="en-US" sz="1400" b="0" dirty="0">
              <a:solidFill>
                <a:srgbClr val="70AD4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31640" y="5379701"/>
                <a:ext cx="3440814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  <m:sup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16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sub>
                              </m:s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∙(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600" b="1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sub>
                                  </m:s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379701"/>
                <a:ext cx="3440814" cy="626262"/>
              </a:xfrm>
              <a:prstGeom prst="rect">
                <a:avLst/>
              </a:prstGeom>
              <a:blipFill>
                <a:blip r:embed="rId11"/>
                <a:stretch>
                  <a:fillRect l="-708" b="-14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550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4" grpId="0"/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72383" y="2879323"/>
                <a:ext cx="770485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sender has to estimate the arrive time of the next white space, and notifies the receiver to wait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600" b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𝒘𝒂𝒊𝒕</m:t>
                        </m:r>
                      </m:sub>
                    </m:sSub>
                    <m:r>
                      <a:rPr lang="en-US" altLang="zh-CN" sz="1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altLang="zh-CN" sz="1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before replying the ACKs.</a:t>
                </a:r>
                <a:endParaRPr lang="zh-CN" altLang="en-US" sz="16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83" y="2879323"/>
                <a:ext cx="7704856" cy="584775"/>
              </a:xfrm>
              <a:prstGeom prst="rect">
                <a:avLst/>
              </a:prstGeom>
              <a:blipFill>
                <a:blip r:embed="rId4"/>
                <a:stretch>
                  <a:fillRect l="-396"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566762" y="2432867"/>
            <a:ext cx="469263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buClr>
                <a:srgbClr val="00B050"/>
              </a:buClr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Adjusting the arrive time of the 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2"/>
              <p:cNvSpPr txBox="1"/>
              <p:nvPr/>
            </p:nvSpPr>
            <p:spPr>
              <a:xfrm>
                <a:off x="3449702" y="3631029"/>
                <a:ext cx="2247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𝒘𝒂𝒊𝒕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02" y="3631029"/>
                <a:ext cx="2247217" cy="276999"/>
              </a:xfrm>
              <a:prstGeom prst="rect">
                <a:avLst/>
              </a:prstGeom>
              <a:blipFill>
                <a:blip r:embed="rId5"/>
                <a:stretch>
                  <a:fillRect l="-1897" r="-542" b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18"/>
          <p:cNvSpPr txBox="1"/>
          <p:nvPr/>
        </p:nvSpPr>
        <p:spPr>
          <a:xfrm>
            <a:off x="4128687" y="251329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872383" y="4185207"/>
            <a:ext cx="7493734" cy="1055972"/>
            <a:chOff x="899592" y="4533268"/>
            <a:chExt cx="7493734" cy="1055972"/>
          </a:xfrm>
        </p:grpSpPr>
        <p:sp>
          <p:nvSpPr>
            <p:cNvPr id="26" name="矩形 25"/>
            <p:cNvSpPr/>
            <p:nvPr/>
          </p:nvSpPr>
          <p:spPr>
            <a:xfrm>
              <a:off x="899592" y="4533268"/>
              <a:ext cx="74401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en-US" altLang="zh-CN" sz="16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Based on the Pareto model, the probability of C2 is:</a:t>
              </a:r>
              <a:endParaRPr lang="zh-CN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1012357" y="4986190"/>
                  <a:ext cx="6800003" cy="6030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𝒘𝒂𝒊𝒕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f>
                          <m:fPr>
                            <m:ctrlPr>
                              <a:rPr lang="en-US" altLang="zh-CN" sz="16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𝒃𝒍𝒂𝒄𝒌</m:t>
                                </m:r>
                              </m:sub>
                            </m:s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𝒅𝒂𝒕𝒂</m:t>
                                </m:r>
                              </m:sub>
                            </m:s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𝒘𝒂𝒊𝒕</m:t>
                                </m:r>
                              </m:sub>
                            </m:s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𝒃𝒍𝒂𝒄𝒌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}=</m:t>
                        </m:r>
                        <m:f>
                          <m:fPr>
                            <m:ctrlPr>
                              <a:rPr lang="en-US" altLang="zh-CN" sz="16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n-US" altLang="zh-CN" sz="16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latin typeface="Cambria Math" panose="02040503050406030204" pitchFamily="18" charset="0"/>
                                          </a:rPr>
                                          <m:t>𝒘𝒂𝒊𝒕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𝒅𝒂𝒕𝒂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16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357" y="4986190"/>
                  <a:ext cx="6800003" cy="6030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2"/>
                <p:cNvSpPr txBox="1"/>
                <p:nvPr/>
              </p:nvSpPr>
              <p:spPr>
                <a:xfrm>
                  <a:off x="7830864" y="5076270"/>
                  <a:ext cx="56246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8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864" y="5076270"/>
                  <a:ext cx="562462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5435" r="-2174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5"/>
              <p:cNvSpPr txBox="1"/>
              <p:nvPr/>
            </p:nvSpPr>
            <p:spPr>
              <a:xfrm>
                <a:off x="1110360" y="5425007"/>
                <a:ext cx="3614451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𝒘𝒂𝒊𝒕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  <m:sup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16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600" b="1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3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60" y="5425007"/>
                <a:ext cx="3614451" cy="626262"/>
              </a:xfrm>
              <a:prstGeom prst="rect">
                <a:avLst/>
              </a:prstGeom>
              <a:blipFill>
                <a:blip r:embed="rId8"/>
                <a:stretch>
                  <a:fillRect l="-675" b="-13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2370" y="806732"/>
            <a:ext cx="5461205" cy="1446900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4616799" y="506653"/>
            <a:ext cx="0" cy="196947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221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39552" y="764704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buClr>
                <a:srgbClr val="00B050"/>
              </a:buClr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fingerprint table: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55576" y="1412776"/>
                <a:ext cx="799288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50"/>
                  </a:buClr>
                </a:pPr>
                <a:r>
                  <a:rPr lang="en-US" altLang="zh-CN" sz="20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the interference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20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detected, its fingerprint can be updated using moving average as:</a:t>
                </a:r>
                <a:endParaRPr lang="zh-CN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412776"/>
                <a:ext cx="7992888" cy="707886"/>
              </a:xfrm>
              <a:prstGeom prst="rect">
                <a:avLst/>
              </a:prstGeom>
              <a:blipFill>
                <a:blip r:embed="rId4"/>
                <a:stretch>
                  <a:fillRect l="-839" t="-4310" r="-1373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032956" y="2181056"/>
                <a:ext cx="3214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70AD47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𝒅𝒆𝒕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956" y="2181056"/>
                <a:ext cx="3214470" cy="307777"/>
              </a:xfrm>
              <a:prstGeom prst="rect">
                <a:avLst/>
              </a:prstGeom>
              <a:blipFill>
                <a:blip r:embed="rId5"/>
                <a:stretch>
                  <a:fillRect l="-1328" r="-380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27584" y="2596842"/>
                <a:ext cx="799288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50"/>
                  </a:buClr>
                </a:pPr>
                <a:r>
                  <a:rPr lang="en-US" altLang="zh-CN" sz="20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=0.9</m:t>
                    </m:r>
                  </m:oMath>
                </a14:m>
                <a:r>
                  <a:rPr lang="zh-CN" altLang="en-US" sz="20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  <a:endParaRPr lang="zh-CN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596842"/>
                <a:ext cx="7992888" cy="400110"/>
              </a:xfrm>
              <a:prstGeom prst="rect">
                <a:avLst/>
              </a:prstGeom>
              <a:blipFill>
                <a:blip r:embed="rId6"/>
                <a:stretch>
                  <a:fillRect l="-839" t="-757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566936" y="3429000"/>
            <a:ext cx="2246705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buClr>
                <a:srgbClr val="00B050"/>
              </a:buClr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LinkMap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55576" y="3995631"/>
                <a:ext cx="799288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50"/>
                  </a:buClr>
                </a:pPr>
                <a:r>
                  <a:rPr lang="en-US" altLang="zh-CN" sz="20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PRR of Link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under interference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20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can be updated using moving average as:   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95631"/>
                <a:ext cx="7992888" cy="707886"/>
              </a:xfrm>
              <a:prstGeom prst="rect">
                <a:avLst/>
              </a:prstGeom>
              <a:blipFill>
                <a:blip r:embed="rId7"/>
                <a:stretch>
                  <a:fillRect l="-839" t="-3419" b="-14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2370118" y="4797152"/>
                <a:ext cx="4763804" cy="417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𝒑𝒓𝒓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𝑺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𝒎</m:t>
                              </m:r>
                            </m:sub>
                          </m:sSub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𝒑𝒓𝒓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𝑺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𝒎</m:t>
                              </m:r>
                            </m:sub>
                          </m:sSub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𝜽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rgbClr val="70AD47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𝒑𝒓𝒓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𝑺</m:t>
                          </m:r>
                          <m:r>
                            <a:rPr lang="en-US" altLang="zh-CN" sz="2000" i="1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70AD47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70AD47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70AD47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70AD47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70AD47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70AD47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𝒎</m:t>
                              </m:r>
                              <m:r>
                                <a:rPr lang="en-US" altLang="zh-CN" sz="2000" i="1">
                                  <a:solidFill>
                                    <a:srgbClr val="70AD47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solidFill>
                                    <a:srgbClr val="70AD47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𝒏𝒆𝒘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118" y="4797152"/>
                <a:ext cx="4763804" cy="417871"/>
              </a:xfrm>
              <a:prstGeom prst="rect">
                <a:avLst/>
              </a:prstGeom>
              <a:blipFill>
                <a:blip r:embed="rId8"/>
                <a:stretch>
                  <a:fillRect l="-896" t="-1471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854968" y="5458880"/>
                <a:ext cx="799288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50"/>
                  </a:buClr>
                </a:pPr>
                <a:r>
                  <a:rPr lang="en-US" altLang="zh-CN" sz="20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=0.9</m:t>
                    </m:r>
                  </m:oMath>
                </a14:m>
                <a:r>
                  <a:rPr lang="zh-CN" altLang="en-US" sz="20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  <a:endParaRPr lang="zh-CN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68" y="5458880"/>
                <a:ext cx="7992888" cy="400110"/>
              </a:xfrm>
              <a:prstGeom prst="rect">
                <a:avLst/>
              </a:prstGeom>
              <a:blipFill>
                <a:blip r:embed="rId9"/>
                <a:stretch>
                  <a:fillRect l="-763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68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710832" y="1683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8" name="직사각형 13"/>
          <p:cNvSpPr/>
          <p:nvPr/>
        </p:nvSpPr>
        <p:spPr>
          <a:xfrm>
            <a:off x="1544465" y="1672119"/>
            <a:ext cx="1308714" cy="583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49" name="Picture 2" descr="C:\Users\minkim\Desktop\linksyswrt54g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48785"/>
            <a:ext cx="1086571" cy="775211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79512" y="3577101"/>
            <a:ext cx="72413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TW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Built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upon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CSMA</a:t>
            </a: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TW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Exclusive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</a:t>
            </a:r>
            <a:endParaRPr lang="en-US" altLang="zh-TW" sz="2000" b="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0" name="Picture 2" descr="http://p2.qhimg.com/t018488b2dbae39fee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3" y="2464207"/>
            <a:ext cx="1094260" cy="6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C:\Users\caozc\AppData\Local\Microsoft\Windows\Temporary Internet Files\Content.IE5\2YVZ1P4Q\MC90029350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51" y="1722585"/>
            <a:ext cx="502848" cy="50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3" descr="C:\Users\caozc\AppData\Local\Microsoft\Windows\Temporary Internet Files\Content.IE5\2YVZ1P4Q\MC90029350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518" y="1711452"/>
            <a:ext cx="502848" cy="50036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직사각형 13"/>
          <p:cNvSpPr/>
          <p:nvPr/>
        </p:nvSpPr>
        <p:spPr>
          <a:xfrm>
            <a:off x="3501251" y="1672119"/>
            <a:ext cx="1932597" cy="583527"/>
          </a:xfrm>
          <a:prstGeom prst="rect">
            <a:avLst/>
          </a:prstGeom>
          <a:solidFill>
            <a:srgbClr val="70AD47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74" name="Picture 6" descr="C:\Users\caozc\AppData\Local\Microsoft\Windows\Temporary Internet Files\Content.IE5\X8WOI76N\MC900383888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51" y="1744127"/>
            <a:ext cx="552650" cy="46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6" descr="C:\Users\caozc\AppData\Local\Microsoft\Windows\Temporary Internet Files\Content.IE5\X8WOI76N\MC900383888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66011"/>
            <a:ext cx="552650" cy="46281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34"/>
          <p:cNvSpPr txBox="1"/>
          <p:nvPr/>
        </p:nvSpPr>
        <p:spPr>
          <a:xfrm>
            <a:off x="4145526" y="1734835"/>
            <a:ext cx="64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78" name="직사각형 13"/>
          <p:cNvSpPr/>
          <p:nvPr/>
        </p:nvSpPr>
        <p:spPr>
          <a:xfrm>
            <a:off x="1544465" y="2527315"/>
            <a:ext cx="1740762" cy="583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79" name="Picture 3" descr="C:\Users\caozc\AppData\Local\Microsoft\Windows\Temporary Internet Files\Content.IE5\2YVZ1P4Q\MC90029350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51" y="2568350"/>
            <a:ext cx="502848" cy="50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Picture 3" descr="C:\Users\caozc\AppData\Local\Microsoft\Windows\Temporary Internet Files\Content.IE5\2YVZ1P4Q\MC90029350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518" y="2557217"/>
            <a:ext cx="502848" cy="50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3" descr="C:\Users\caozc\AppData\Local\Microsoft\Windows\Temporary Internet Files\Content.IE5\2YVZ1P4Q\MC90029350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71" y="2549093"/>
            <a:ext cx="502848" cy="50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2" descr="C:\Users\caozc\AppData\Local\Microsoft\Windows\Temporary Internet Files\Content.IE5\2YVZ1P4Q\MC90025053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28" y="2584537"/>
            <a:ext cx="499627" cy="42947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직사각형 13"/>
          <p:cNvSpPr/>
          <p:nvPr/>
        </p:nvSpPr>
        <p:spPr>
          <a:xfrm>
            <a:off x="3999022" y="2527315"/>
            <a:ext cx="2159926" cy="583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84" name="Picture 3" descr="C:\Users\caozc\AppData\Local\Microsoft\Windows\Temporary Internet Files\Content.IE5\2YVZ1P4Q\MC90029350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08" y="2568350"/>
            <a:ext cx="502848" cy="50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Picture 3" descr="C:\Users\caozc\AppData\Local\Microsoft\Windows\Temporary Internet Files\Content.IE5\2YVZ1P4Q\MC90029350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49093"/>
            <a:ext cx="502848" cy="50036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34"/>
          <p:cNvSpPr txBox="1"/>
          <p:nvPr/>
        </p:nvSpPr>
        <p:spPr>
          <a:xfrm>
            <a:off x="4721590" y="2587412"/>
            <a:ext cx="64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95" name="직사각형 13"/>
          <p:cNvSpPr/>
          <p:nvPr/>
        </p:nvSpPr>
        <p:spPr>
          <a:xfrm>
            <a:off x="6815840" y="2527814"/>
            <a:ext cx="1365931" cy="583527"/>
          </a:xfrm>
          <a:prstGeom prst="rect">
            <a:avLst/>
          </a:prstGeom>
          <a:solidFill>
            <a:srgbClr val="70AD47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pic>
        <p:nvPicPr>
          <p:cNvPr id="96" name="Picture 6" descr="C:\Users\caozc\AppData\Local\Microsoft\Windows\Temporary Internet Files\Content.IE5\X8WOI76N\MC900383888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40" y="2599822"/>
            <a:ext cx="552650" cy="4628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34"/>
          <p:cNvSpPr txBox="1"/>
          <p:nvPr/>
        </p:nvSpPr>
        <p:spPr>
          <a:xfrm>
            <a:off x="7395257" y="2590530"/>
            <a:ext cx="64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100" name="직사각형 13"/>
          <p:cNvSpPr/>
          <p:nvPr/>
        </p:nvSpPr>
        <p:spPr>
          <a:xfrm>
            <a:off x="5638139" y="1693727"/>
            <a:ext cx="2599663" cy="583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01" name="Picture 3" descr="C:\Users\caozc\AppData\Local\Microsoft\Windows\Temporary Internet Files\Content.IE5\2YVZ1P4Q\MC90029350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26" y="1734762"/>
            <a:ext cx="502848" cy="500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TextBox 34"/>
          <p:cNvSpPr txBox="1"/>
          <p:nvPr/>
        </p:nvSpPr>
        <p:spPr>
          <a:xfrm>
            <a:off x="6233758" y="1753824"/>
            <a:ext cx="64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1544465" y="1052736"/>
            <a:ext cx="6953178" cy="575290"/>
            <a:chOff x="1113567" y="5222606"/>
            <a:chExt cx="7641867" cy="575290"/>
          </a:xfrm>
        </p:grpSpPr>
        <p:cxnSp>
          <p:nvCxnSpPr>
            <p:cNvPr id="52" name="직선 화살표 연결선 11"/>
            <p:cNvCxnSpPr/>
            <p:nvPr/>
          </p:nvCxnSpPr>
          <p:spPr>
            <a:xfrm>
              <a:off x="1113567" y="5782896"/>
              <a:ext cx="7641867" cy="15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제목 1"/>
            <p:cNvSpPr txBox="1"/>
            <p:nvPr/>
          </p:nvSpPr>
          <p:spPr>
            <a:xfrm>
              <a:off x="5988880" y="5222606"/>
              <a:ext cx="2716426" cy="5617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ko-KR" sz="2400" noProof="0" dirty="0" smtClean="0">
                  <a:solidFill>
                    <a:schemeClr val="tx1"/>
                  </a:solidFill>
                  <a:latin typeface="+mn-lt"/>
                  <a:ea typeface="+mj-ea"/>
                  <a:cs typeface="+mj-cs"/>
                </a:rPr>
                <a:t>Time</a:t>
              </a:r>
              <a:endParaRPr kumimoji="0" lang="ko-KR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endParaRPr>
            </a:p>
          </p:txBody>
        </p:sp>
      </p:grpSp>
      <p:pic>
        <p:nvPicPr>
          <p:cNvPr id="105" name="Picture 2" descr="C:\Users\caozc\AppData\Local\Microsoft\Windows\Temporary Internet Files\Content.IE5\2YVZ1P4Q\MC90025053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317" y="2590180"/>
            <a:ext cx="499627" cy="429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3838547" y="2418272"/>
            <a:ext cx="2461645" cy="1211005"/>
            <a:chOff x="3838547" y="2230937"/>
            <a:chExt cx="2461645" cy="1211005"/>
          </a:xfrm>
        </p:grpSpPr>
        <p:sp>
          <p:nvSpPr>
            <p:cNvPr id="8" name="圆角矩形 7"/>
            <p:cNvSpPr/>
            <p:nvPr/>
          </p:nvSpPr>
          <p:spPr>
            <a:xfrm>
              <a:off x="3838547" y="2230937"/>
              <a:ext cx="2461645" cy="80260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69141" y="3072610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Backoff</a:t>
              </a:r>
              <a:endPara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6" name="AutoShape 37"/>
          <p:cNvSpPr>
            <a:spLocks noChangeArrowheads="1"/>
          </p:cNvSpPr>
          <p:nvPr/>
        </p:nvSpPr>
        <p:spPr bwMode="auto">
          <a:xfrm>
            <a:off x="758363" y="4498514"/>
            <a:ext cx="7416824" cy="1008112"/>
          </a:xfrm>
          <a:prstGeom prst="flowChartAlternateProcess">
            <a:avLst/>
          </a:prstGeom>
          <a:solidFill>
            <a:schemeClr val="tx1">
              <a:alpha val="77000"/>
            </a:schemeClr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2400" b="0" dirty="0" smtClean="0">
                <a:solidFill>
                  <a:schemeClr val="bg1"/>
                </a:solidFill>
                <a:latin typeface="+mn-lt"/>
              </a:rPr>
              <a:t>With</a:t>
            </a:r>
            <a:r>
              <a:rPr lang="zh-CN" altLang="en-US" sz="24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 smtClean="0">
                <a:solidFill>
                  <a:schemeClr val="bg1"/>
                </a:solidFill>
                <a:latin typeface="+mn-lt"/>
              </a:rPr>
              <a:t>CSMA</a:t>
            </a:r>
            <a:r>
              <a:rPr lang="zh-CN" altLang="en-US" sz="24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 smtClean="0">
                <a:solidFill>
                  <a:schemeClr val="bg1"/>
                </a:solidFill>
                <a:latin typeface="+mn-lt"/>
              </a:rPr>
              <a:t>mechanism, senders</a:t>
            </a:r>
            <a:r>
              <a:rPr lang="zh-CN" altLang="en-US" sz="24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 smtClean="0">
                <a:solidFill>
                  <a:schemeClr val="bg1"/>
                </a:solidFill>
                <a:latin typeface="+mn-lt"/>
              </a:rPr>
              <a:t>transmit data</a:t>
            </a:r>
          </a:p>
          <a:p>
            <a:pPr algn="ctr"/>
            <a:r>
              <a:rPr lang="en-US" altLang="zh-CN" sz="2400" b="0" dirty="0" smtClean="0">
                <a:solidFill>
                  <a:schemeClr val="bg1"/>
                </a:solidFill>
                <a:latin typeface="+mn-lt"/>
              </a:rPr>
              <a:t>packets</a:t>
            </a:r>
            <a:r>
              <a:rPr lang="zh-CN" altLang="en-US" sz="24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 smtClean="0">
                <a:solidFill>
                  <a:schemeClr val="bg1"/>
                </a:solidFill>
                <a:latin typeface="+mn-lt"/>
              </a:rPr>
              <a:t>in </a:t>
            </a:r>
            <a:r>
              <a:rPr lang="en-US" altLang="zh-CN" sz="2400" dirty="0" smtClean="0">
                <a:solidFill>
                  <a:srgbClr val="92D050"/>
                </a:solidFill>
                <a:latin typeface="+mn-lt"/>
              </a:rPr>
              <a:t>exclusive mode</a:t>
            </a:r>
            <a:r>
              <a:rPr lang="zh-CN" altLang="en-US" sz="2400" dirty="0" smtClean="0">
                <a:solidFill>
                  <a:srgbClr val="92D050"/>
                </a:solidFill>
                <a:latin typeface="+mn-lt"/>
              </a:rPr>
              <a:t> </a:t>
            </a:r>
            <a:r>
              <a:rPr lang="en-US" altLang="zh-CN" sz="2400" b="0" dirty="0" smtClean="0">
                <a:solidFill>
                  <a:schemeClr val="bg1"/>
                </a:solidFill>
                <a:latin typeface="+mn-lt"/>
              </a:rPr>
              <a:t>to</a:t>
            </a:r>
            <a:r>
              <a:rPr lang="zh-CN" altLang="en-US" sz="24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 smtClean="0">
                <a:solidFill>
                  <a:schemeClr val="bg1"/>
                </a:solidFill>
                <a:latin typeface="+mn-lt"/>
              </a:rPr>
              <a:t>avoid</a:t>
            </a:r>
            <a:r>
              <a:rPr lang="zh-CN" altLang="en-US" sz="2400" b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 smtClean="0">
                <a:solidFill>
                  <a:schemeClr val="bg1"/>
                </a:solidFill>
                <a:latin typeface="+mn-lt"/>
              </a:rPr>
              <a:t>interference</a:t>
            </a:r>
            <a:endParaRPr lang="en-US" altLang="zh-CN" sz="2100" b="0" dirty="0">
              <a:latin typeface="Comic Sans MS" panose="030F0702030302020204" pitchFamily="66" charset="0"/>
            </a:endParaRPr>
          </a:p>
        </p:txBody>
      </p:sp>
      <p:sp>
        <p:nvSpPr>
          <p:cNvPr id="109" name="AutoShape 37"/>
          <p:cNvSpPr>
            <a:spLocks noChangeArrowheads="1"/>
          </p:cNvSpPr>
          <p:nvPr/>
        </p:nvSpPr>
        <p:spPr bwMode="auto">
          <a:xfrm>
            <a:off x="755576" y="5661248"/>
            <a:ext cx="7416824" cy="1008112"/>
          </a:xfrm>
          <a:prstGeom prst="flowChartAlternateProcess">
            <a:avLst/>
          </a:prstGeom>
          <a:solidFill>
            <a:schemeClr val="tx1">
              <a:alpha val="77000"/>
            </a:schemeClr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2400" b="0" dirty="0">
                <a:solidFill>
                  <a:schemeClr val="bg1"/>
                </a:solidFill>
                <a:latin typeface="+mn-lt"/>
              </a:rPr>
              <a:t>Exclusive</a:t>
            </a:r>
            <a:r>
              <a:rPr lang="zh-CN" altLang="en-US" sz="24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+mn-lt"/>
              </a:rPr>
              <a:t>transmission</a:t>
            </a:r>
            <a:r>
              <a:rPr lang="zh-CN" altLang="en-US" sz="24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+mn-lt"/>
              </a:rPr>
              <a:t>mode</a:t>
            </a:r>
            <a:r>
              <a:rPr lang="zh-CN" altLang="en-US" sz="24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+mn-lt"/>
              </a:rPr>
              <a:t>usually</a:t>
            </a:r>
            <a:r>
              <a:rPr lang="zh-CN" altLang="en-US" sz="24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+mn-lt"/>
              </a:rPr>
              <a:t>results</a:t>
            </a:r>
            <a:r>
              <a:rPr lang="zh-CN" altLang="en-US" sz="24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+mn-lt"/>
              </a:rPr>
              <a:t>in</a:t>
            </a:r>
            <a:r>
              <a:rPr lang="zh-CN" altLang="en-US" sz="2400" b="0" dirty="0">
                <a:solidFill>
                  <a:schemeClr val="bg1"/>
                </a:solidFill>
                <a:latin typeface="+mn-lt"/>
              </a:rPr>
              <a:t> </a:t>
            </a:r>
            <a:endParaRPr lang="en-US" altLang="zh-CN" sz="2400" b="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altLang="zh-CN" sz="2400" dirty="0">
                <a:solidFill>
                  <a:srgbClr val="92D050"/>
                </a:solidFill>
                <a:latin typeface="+mn-lt"/>
              </a:rPr>
              <a:t>long waiting</a:t>
            </a:r>
            <a:r>
              <a:rPr lang="zh-CN" altLang="en-US" sz="2400" dirty="0">
                <a:solidFill>
                  <a:srgbClr val="92D050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rgbClr val="92D050"/>
                </a:solidFill>
                <a:latin typeface="+mn-lt"/>
              </a:rPr>
              <a:t>time </a:t>
            </a:r>
            <a:r>
              <a:rPr lang="en-US" altLang="zh-CN" sz="2400" b="0" dirty="0">
                <a:solidFill>
                  <a:schemeClr val="bg1"/>
                </a:solidFill>
                <a:latin typeface="+mn-lt"/>
              </a:rPr>
              <a:t>and </a:t>
            </a:r>
            <a:r>
              <a:rPr lang="en-US" altLang="zh-CN" sz="2400" dirty="0">
                <a:solidFill>
                  <a:srgbClr val="92D050"/>
                </a:solidFill>
                <a:latin typeface="+mn-lt"/>
              </a:rPr>
              <a:t>low channel utilization</a:t>
            </a:r>
            <a:r>
              <a:rPr lang="zh-CN" altLang="en-US" sz="2400" b="0" dirty="0">
                <a:solidFill>
                  <a:schemeClr val="bg1"/>
                </a:solidFill>
                <a:latin typeface="+mn-lt"/>
              </a:rPr>
              <a:t>. </a:t>
            </a:r>
            <a:endParaRPr lang="en-US" altLang="zh-CN" sz="24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" name="TextBox 5"/>
          <p:cNvSpPr txBox="1"/>
          <p:nvPr/>
        </p:nvSpPr>
        <p:spPr>
          <a:xfrm>
            <a:off x="0" y="0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Interference Avoidance?</a:t>
            </a:r>
            <a:endParaRPr lang="en-US" altLang="zh-TW" dirty="0"/>
          </a:p>
        </p:txBody>
      </p:sp>
      <p:pic>
        <p:nvPicPr>
          <p:cNvPr id="54" name="Picture 2" descr="C:\Users\caozc\AppData\Local\Microsoft\Windows\Temporary Internet Files\Content.IE5\2YVZ1P4Q\MC90025053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01" y="1796344"/>
            <a:ext cx="499627" cy="42947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5" grpId="0" animBg="1"/>
      <p:bldP spid="106" grpId="0" animBg="1"/>
      <p:bldP spid="10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710832" y="1683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004840" y="1586375"/>
            <a:ext cx="16337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en-US" altLang="zh-CN" sz="60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NO</a:t>
            </a:r>
            <a:r>
              <a:rPr lang="en-US" altLang="zh-CN" sz="6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!</a:t>
            </a:r>
            <a:endParaRPr lang="zh-CN" altLang="en-US" sz="6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1411" y="1268760"/>
            <a:ext cx="8317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Should different technology transmit data packets 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always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in exclusive mode?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907704" y="3284984"/>
            <a:ext cx="4823286" cy="3324974"/>
            <a:chOff x="1907704" y="3284984"/>
            <a:chExt cx="4823286" cy="332497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7686" y="3763250"/>
              <a:ext cx="3210458" cy="261338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2301" y="3370025"/>
              <a:ext cx="3366483" cy="32399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7704" y="3284984"/>
              <a:ext cx="4823286" cy="319302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3521784" y="4293097"/>
              <a:ext cx="1584176" cy="1465950"/>
              <a:chOff x="3521784" y="3645025"/>
              <a:chExt cx="1584176" cy="1465950"/>
            </a:xfrm>
          </p:grpSpPr>
          <p:cxnSp>
            <p:nvCxnSpPr>
              <p:cNvPr id="22" name="直接箭头连接符 21"/>
              <p:cNvCxnSpPr/>
              <p:nvPr/>
            </p:nvCxnSpPr>
            <p:spPr>
              <a:xfrm flipH="1" flipV="1">
                <a:off x="3923928" y="3933056"/>
                <a:ext cx="432049" cy="36004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/>
              <p:nvPr/>
            </p:nvCxnSpPr>
            <p:spPr>
              <a:xfrm flipV="1">
                <a:off x="4644008" y="3645025"/>
                <a:ext cx="461952" cy="58839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/>
              <p:cNvCxnSpPr/>
              <p:nvPr/>
            </p:nvCxnSpPr>
            <p:spPr>
              <a:xfrm flipH="1">
                <a:off x="3521784" y="4509120"/>
                <a:ext cx="797563" cy="7200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/>
              <p:nvPr/>
            </p:nvCxnSpPr>
            <p:spPr>
              <a:xfrm flipH="1">
                <a:off x="4139952" y="4657734"/>
                <a:ext cx="278556" cy="45324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4644008" y="4508141"/>
              <a:ext cx="1213326" cy="1441139"/>
              <a:chOff x="4644008" y="3860069"/>
              <a:chExt cx="1213326" cy="1441139"/>
            </a:xfrm>
          </p:grpSpPr>
          <p:cxnSp>
            <p:nvCxnSpPr>
              <p:cNvPr id="85" name="直接箭头连接符 84"/>
              <p:cNvCxnSpPr/>
              <p:nvPr/>
            </p:nvCxnSpPr>
            <p:spPr>
              <a:xfrm>
                <a:off x="4644008" y="4703254"/>
                <a:ext cx="308896" cy="5979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/>
              <p:cNvCxnSpPr/>
              <p:nvPr/>
            </p:nvCxnSpPr>
            <p:spPr>
              <a:xfrm>
                <a:off x="4721680" y="4657734"/>
                <a:ext cx="1135654" cy="55246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/>
              <p:cNvCxnSpPr/>
              <p:nvPr/>
            </p:nvCxnSpPr>
            <p:spPr>
              <a:xfrm flipV="1">
                <a:off x="4798456" y="4456006"/>
                <a:ext cx="639780" cy="25611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/>
              <p:cNvCxnSpPr/>
              <p:nvPr/>
            </p:nvCxnSpPr>
            <p:spPr>
              <a:xfrm flipV="1">
                <a:off x="4798456" y="3860069"/>
                <a:ext cx="989589" cy="48185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4"/>
          <p:cNvSpPr/>
          <p:nvPr/>
        </p:nvSpPr>
        <p:spPr>
          <a:xfrm>
            <a:off x="35496" y="3284984"/>
            <a:ext cx="9067800" cy="327058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251520" y="3429000"/>
            <a:ext cx="8246123" cy="2092897"/>
            <a:chOff x="386165" y="3555873"/>
            <a:chExt cx="8246123" cy="2092897"/>
          </a:xfrm>
        </p:grpSpPr>
        <p:sp>
          <p:nvSpPr>
            <p:cNvPr id="124" name="직사각형 13"/>
            <p:cNvSpPr/>
            <p:nvPr/>
          </p:nvSpPr>
          <p:spPr>
            <a:xfrm>
              <a:off x="6617734" y="4196864"/>
              <a:ext cx="1754713" cy="5835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pic>
          <p:nvPicPr>
            <p:cNvPr id="125" name="Picture 3" descr="C:\Users\caozc\AppData\Local\Microsoft\Windows\Temporary Internet Files\Content.IE5\2YVZ1P4Q\MC900293506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456" y="4237899"/>
              <a:ext cx="502848" cy="500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TextBox 34"/>
            <p:cNvSpPr txBox="1"/>
            <p:nvPr/>
          </p:nvSpPr>
          <p:spPr>
            <a:xfrm>
              <a:off x="7313878" y="4256961"/>
              <a:ext cx="642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……</a:t>
              </a:r>
              <a:endParaRPr lang="zh-CN" altLang="en-US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86165" y="3555873"/>
              <a:ext cx="8246123" cy="2092897"/>
              <a:chOff x="386165" y="3555873"/>
              <a:chExt cx="8246123" cy="2092897"/>
            </a:xfrm>
          </p:grpSpPr>
          <p:sp>
            <p:nvSpPr>
              <p:cNvPr id="92" name="직사각형 13"/>
              <p:cNvSpPr/>
              <p:nvPr/>
            </p:nvSpPr>
            <p:spPr>
              <a:xfrm>
                <a:off x="1679110" y="4175256"/>
                <a:ext cx="1308714" cy="5835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pic>
            <p:nvPicPr>
              <p:cNvPr id="94" name="Picture 2" descr="C:\Users\minkim\Desktop\linksyswrt54g.gif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86165" y="4051922"/>
                <a:ext cx="1086571" cy="775211"/>
              </a:xfrm>
              <a:prstGeom prst="rect">
                <a:avLst/>
              </a:prstGeom>
              <a:noFill/>
            </p:spPr>
          </p:pic>
          <p:pic>
            <p:nvPicPr>
              <p:cNvPr id="97" name="Picture 2" descr="http://p2.qhimg.com/t018488b2dbae39fee2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88" y="4967344"/>
                <a:ext cx="1094260" cy="681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3" descr="C:\Users\caozc\AppData\Local\Microsoft\Windows\Temporary Internet Files\Content.IE5\2YVZ1P4Q\MC900293506[1].wm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4896" y="4225722"/>
                <a:ext cx="502848" cy="500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Picture 3" descr="C:\Users\caozc\AppData\Local\Microsoft\Windows\Temporary Internet Files\Content.IE5\2YVZ1P4Q\MC900293506[1].wm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163" y="4214589"/>
                <a:ext cx="502848" cy="500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" name="직사각형 13"/>
              <p:cNvSpPr/>
              <p:nvPr/>
            </p:nvSpPr>
            <p:spPr>
              <a:xfrm>
                <a:off x="3673736" y="4175256"/>
                <a:ext cx="2698464" cy="58352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pic>
            <p:nvPicPr>
              <p:cNvPr id="107" name="Picture 6" descr="C:\Users\caozc\AppData\Local\Microsoft\Windows\Temporary Internet Files\Content.IE5\X8WOI76N\MC900383888[1].wm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6796" y="4247264"/>
                <a:ext cx="552650" cy="462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Picture 6" descr="C:\Users\caozc\AppData\Local\Microsoft\Windows\Temporary Internet Files\Content.IE5\X8WOI76N\MC900383888[1].wm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5534" y="4269148"/>
                <a:ext cx="552650" cy="4628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" name="TextBox 34"/>
              <p:cNvSpPr txBox="1"/>
              <p:nvPr/>
            </p:nvSpPr>
            <p:spPr>
              <a:xfrm>
                <a:off x="4644008" y="4237972"/>
                <a:ext cx="642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……</a:t>
                </a:r>
                <a:endParaRPr lang="zh-CN" altLang="en-US" dirty="0"/>
              </a:p>
            </p:txBody>
          </p:sp>
          <p:sp>
            <p:nvSpPr>
              <p:cNvPr id="111" name="직사각형 13"/>
              <p:cNvSpPr/>
              <p:nvPr/>
            </p:nvSpPr>
            <p:spPr>
              <a:xfrm>
                <a:off x="1679110" y="5030452"/>
                <a:ext cx="1740762" cy="5835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pic>
            <p:nvPicPr>
              <p:cNvPr id="112" name="Picture 3" descr="C:\Users\caozc\AppData\Local\Microsoft\Windows\Temporary Internet Files\Content.IE5\2YVZ1P4Q\MC900293506[1].wm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4896" y="5071487"/>
                <a:ext cx="502848" cy="500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Picture 3" descr="C:\Users\caozc\AppData\Local\Microsoft\Windows\Temporary Internet Files\Content.IE5\2YVZ1P4Q\MC900293506[1].wm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163" y="5060354"/>
                <a:ext cx="502848" cy="500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Picture 3" descr="C:\Users\caozc\AppData\Local\Microsoft\Windows\Temporary Internet Files\Content.IE5\2YVZ1P4Q\MC900293506[1].wm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5016" y="5052230"/>
                <a:ext cx="502848" cy="500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Picture 2" descr="C:\Users\caozc\AppData\Local\Microsoft\Windows\Temporary Internet Files\Content.IE5\2YVZ1P4Q\MC900250531[1].wm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5573" y="5087674"/>
                <a:ext cx="499627" cy="429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Picture 2" descr="C:\Users\caozc\AppData\Local\Microsoft\Windows\Temporary Internet Files\Content.IE5\2YVZ1P4Q\MC900250531[1].wm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2834" y="4237972"/>
                <a:ext cx="499627" cy="42947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7" name="组合 126"/>
              <p:cNvGrpSpPr/>
              <p:nvPr/>
            </p:nvGrpSpPr>
            <p:grpSpPr>
              <a:xfrm>
                <a:off x="1679110" y="3555873"/>
                <a:ext cx="6953178" cy="575290"/>
                <a:chOff x="1113567" y="5222606"/>
                <a:chExt cx="7641867" cy="575290"/>
              </a:xfrm>
            </p:grpSpPr>
            <p:cxnSp>
              <p:nvCxnSpPr>
                <p:cNvPr id="128" name="직선 화살표 연결선 11"/>
                <p:cNvCxnSpPr/>
                <p:nvPr/>
              </p:nvCxnSpPr>
              <p:spPr>
                <a:xfrm>
                  <a:off x="1113567" y="5782896"/>
                  <a:ext cx="7641867" cy="150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제목 1"/>
                <p:cNvSpPr txBox="1"/>
                <p:nvPr/>
              </p:nvSpPr>
              <p:spPr>
                <a:xfrm>
                  <a:off x="5988880" y="5222606"/>
                  <a:ext cx="2716426" cy="56179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lvl="0" indent="0" algn="r" defTabSz="914400" rtl="0" eaLnBrk="1" fontAlgn="auto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ko-KR" sz="2400" noProof="0" dirty="0" smtClean="0">
                      <a:solidFill>
                        <a:schemeClr val="tx1"/>
                      </a:solidFill>
                      <a:latin typeface="+mn-lt"/>
                      <a:ea typeface="+mj-ea"/>
                      <a:cs typeface="+mj-cs"/>
                    </a:rPr>
                    <a:t>Time</a:t>
                  </a:r>
                  <a:endParaRPr kumimoji="0" lang="ko-KR" altLang="en-US" sz="24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j-ea"/>
                    <a:cs typeface="+mj-cs"/>
                  </a:endParaRPr>
                </a:p>
              </p:txBody>
            </p:sp>
          </p:grpSp>
        </p:grpSp>
      </p:grpSp>
      <p:grpSp>
        <p:nvGrpSpPr>
          <p:cNvPr id="50" name="组合 49"/>
          <p:cNvGrpSpPr/>
          <p:nvPr/>
        </p:nvGrpSpPr>
        <p:grpSpPr>
          <a:xfrm>
            <a:off x="4085631" y="4801125"/>
            <a:ext cx="4175738" cy="584219"/>
            <a:chOff x="4220276" y="5012484"/>
            <a:chExt cx="4175738" cy="584219"/>
          </a:xfrm>
        </p:grpSpPr>
        <p:sp>
          <p:nvSpPr>
            <p:cNvPr id="139" name="직사각형 13"/>
            <p:cNvSpPr/>
            <p:nvPr/>
          </p:nvSpPr>
          <p:spPr>
            <a:xfrm>
              <a:off x="4220276" y="5012484"/>
              <a:ext cx="2145542" cy="583527"/>
            </a:xfrm>
            <a:prstGeom prst="rect">
              <a:avLst/>
            </a:prstGeom>
            <a:solidFill>
              <a:srgbClr val="92D05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pic>
          <p:nvPicPr>
            <p:cNvPr id="140" name="Picture 6" descr="C:\Users\caozc\AppData\Local\Microsoft\Windows\Temporary Internet Files\Content.IE5\X8WOI76N\MC900383888[1].wm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176" y="5084492"/>
              <a:ext cx="552650" cy="462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Picture 6" descr="C:\Users\caozc\AppData\Local\Microsoft\Windows\Temporary Internet Files\Content.IE5\X8WOI76N\MC900383888[1].wm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542" y="5106376"/>
              <a:ext cx="552650" cy="462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TextBox 34"/>
            <p:cNvSpPr txBox="1"/>
            <p:nvPr/>
          </p:nvSpPr>
          <p:spPr>
            <a:xfrm>
              <a:off x="5009622" y="5075200"/>
              <a:ext cx="642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……</a:t>
              </a:r>
              <a:endParaRPr lang="zh-CN" altLang="en-US" dirty="0"/>
            </a:p>
          </p:txBody>
        </p:sp>
        <p:sp>
          <p:nvSpPr>
            <p:cNvPr id="143" name="직사각형 13"/>
            <p:cNvSpPr/>
            <p:nvPr/>
          </p:nvSpPr>
          <p:spPr>
            <a:xfrm>
              <a:off x="6621939" y="5013176"/>
              <a:ext cx="1774075" cy="5835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pic>
          <p:nvPicPr>
            <p:cNvPr id="144" name="Picture 3" descr="C:\Users\caozc\AppData\Local\Microsoft\Windows\Temporary Internet Files\Content.IE5\2YVZ1P4Q\MC900293506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456" y="5054211"/>
              <a:ext cx="502848" cy="500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TextBox 34"/>
            <p:cNvSpPr txBox="1"/>
            <p:nvPr/>
          </p:nvSpPr>
          <p:spPr>
            <a:xfrm>
              <a:off x="7313878" y="5073273"/>
              <a:ext cx="642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……</a:t>
              </a:r>
              <a:endParaRPr lang="zh-CN" altLang="en-US" dirty="0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836998" y="5488018"/>
            <a:ext cx="1749197" cy="36933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Link Selection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51665" y="2715130"/>
            <a:ext cx="7333161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sz="2000" dirty="0"/>
              <a:t>Actually, due to </a:t>
            </a:r>
            <a:r>
              <a:rPr lang="en-US" altLang="zh-CN" sz="2000" dirty="0">
                <a:solidFill>
                  <a:srgbClr val="FF0000"/>
                </a:solidFill>
              </a:rPr>
              <a:t>exposed terminal </a:t>
            </a:r>
            <a:r>
              <a:rPr lang="en-US" altLang="zh-CN" sz="2000" dirty="0"/>
              <a:t>phenomenon…</a:t>
            </a:r>
            <a:endParaRPr lang="zh-CN" altLang="en-US" sz="2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3521784" y="3798523"/>
            <a:ext cx="3920907" cy="2226456"/>
            <a:chOff x="3521784" y="3942539"/>
            <a:chExt cx="3920907" cy="2226456"/>
          </a:xfrm>
        </p:grpSpPr>
        <p:sp>
          <p:nvSpPr>
            <p:cNvPr id="5" name="矩形 4"/>
            <p:cNvSpPr/>
            <p:nvPr/>
          </p:nvSpPr>
          <p:spPr>
            <a:xfrm>
              <a:off x="3521784" y="3942539"/>
              <a:ext cx="2965510" cy="1748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602123" y="5799663"/>
              <a:ext cx="1840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Concurrency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！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8077" y="5188733"/>
            <a:ext cx="1569214" cy="1103111"/>
          </a:xfrm>
          <a:prstGeom prst="rect">
            <a:avLst/>
          </a:prstGeom>
        </p:spPr>
      </p:pic>
      <p:sp>
        <p:nvSpPr>
          <p:cNvPr id="65" name="TextBox 5"/>
          <p:cNvSpPr txBox="1"/>
          <p:nvPr/>
        </p:nvSpPr>
        <p:spPr>
          <a:xfrm>
            <a:off x="0" y="0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Concurrency</a:t>
            </a:r>
            <a:endParaRPr lang="en-US" altLang="zh-TW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0" grpId="0" animBg="1"/>
      <p:bldP spid="46" grpId="0" animBg="1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67544" y="2978949"/>
            <a:ext cx="8496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0" dirty="0" smtClean="0">
                <a:solidFill>
                  <a:schemeClr val="bg1"/>
                </a:solidFill>
                <a:latin typeface="+mn-lt"/>
              </a:rPr>
              <a:t># Goal:  </a:t>
            </a:r>
            <a:r>
              <a:rPr lang="en-US" altLang="zh-CN" sz="2800" b="0" dirty="0" smtClean="0">
                <a:solidFill>
                  <a:srgbClr val="92D050"/>
                </a:solidFill>
                <a:latin typeface="+mn-lt"/>
              </a:rPr>
              <a:t>Concurrent </a:t>
            </a:r>
            <a:r>
              <a:rPr lang="en-US" altLang="zh-CN" sz="2800" b="0" dirty="0" smtClean="0">
                <a:solidFill>
                  <a:schemeClr val="bg1"/>
                </a:solidFill>
                <a:latin typeface="+mn-lt"/>
              </a:rPr>
              <a:t> transmission with cross-technology interference exploiting exposed terminal</a:t>
            </a:r>
            <a:endParaRPr lang="zh-CN" altLang="en-US" sz="2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275856" y="1610797"/>
            <a:ext cx="2284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en-US" altLang="zh-TW" sz="2800" b="0" dirty="0" smtClean="0">
                <a:solidFill>
                  <a:schemeClr val="bg1"/>
                </a:solidFill>
              </a:rPr>
              <a:t>Smoggy-Link</a:t>
            </a:r>
            <a:endParaRPr lang="en-US" altLang="zh-TW" sz="2800" b="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620879" y="241980"/>
            <a:ext cx="1986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en-US" altLang="zh-CN" sz="2800" b="0" dirty="0">
                <a:solidFill>
                  <a:schemeClr val="bg1"/>
                </a:solidFill>
              </a:rPr>
              <a:t>Challenges</a:t>
            </a:r>
            <a:endParaRPr lang="en-US" altLang="zh-TW" sz="2800" b="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3568" y="1700808"/>
            <a:ext cx="8332238" cy="1368152"/>
            <a:chOff x="683568" y="1700808"/>
            <a:chExt cx="9047649" cy="1368152"/>
          </a:xfrm>
        </p:grpSpPr>
        <p:sp>
          <p:nvSpPr>
            <p:cNvPr id="2" name="文本框 1"/>
            <p:cNvSpPr txBox="1"/>
            <p:nvPr/>
          </p:nvSpPr>
          <p:spPr>
            <a:xfrm>
              <a:off x="683568" y="1700808"/>
              <a:ext cx="3900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0" dirty="0" smtClean="0">
                  <a:solidFill>
                    <a:schemeClr val="bg1"/>
                  </a:solidFill>
                  <a:latin typeface="+mn-lt"/>
                </a:rPr>
                <a:t>#1 Find the “good” Link</a:t>
              </a:r>
              <a:endParaRPr lang="zh-CN" altLang="en-US" sz="2800" b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15616" y="2361074"/>
              <a:ext cx="86156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70AD47"/>
                </a:buClr>
                <a:buFont typeface="Wingdings" panose="05000000000000000000" pitchFamily="2" charset="2"/>
                <a:buChar char="ü"/>
              </a:pPr>
              <a:r>
                <a:rPr lang="en-US" altLang="zh-CN" sz="2000" b="0" dirty="0" smtClean="0">
                  <a:solidFill>
                    <a:schemeClr val="bg1"/>
                  </a:solidFill>
                  <a:latin typeface="+mn-lt"/>
                </a:rPr>
                <a:t>Link quality is </a:t>
              </a:r>
              <a:r>
                <a:rPr lang="en-US" altLang="zh-CN" sz="2000" b="0" dirty="0">
                  <a:solidFill>
                    <a:schemeClr val="bg1"/>
                  </a:solidFill>
                  <a:latin typeface="+mn-lt"/>
                </a:rPr>
                <a:t>changeable and </a:t>
              </a:r>
              <a:r>
                <a:rPr lang="en-US" altLang="zh-CN" sz="2000" b="0" dirty="0" smtClean="0">
                  <a:solidFill>
                    <a:schemeClr val="bg1"/>
                  </a:solidFill>
                  <a:latin typeface="+mn-lt"/>
                </a:rPr>
                <a:t>unpredictable.</a:t>
              </a:r>
            </a:p>
            <a:p>
              <a:pPr marL="342900" indent="-342900">
                <a:buClr>
                  <a:srgbClr val="70AD47"/>
                </a:buClr>
                <a:buFont typeface="Wingdings" panose="05000000000000000000" pitchFamily="2" charset="2"/>
                <a:buChar char="ü"/>
              </a:pPr>
              <a:r>
                <a:rPr lang="en-US" altLang="zh-CN" sz="2000" b="0" dirty="0" smtClean="0">
                  <a:solidFill>
                    <a:schemeClr val="bg1"/>
                  </a:solidFill>
                  <a:latin typeface="+mn-lt"/>
                </a:rPr>
                <a:t>Frequent measurement for all the link incurs high energy consumption.</a:t>
              </a:r>
              <a:endParaRPr lang="zh-CN" altLang="en-US" sz="2000" b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3568" y="3778191"/>
            <a:ext cx="5528886" cy="1746592"/>
            <a:chOff x="683568" y="3778191"/>
            <a:chExt cx="5528886" cy="1746592"/>
          </a:xfrm>
        </p:grpSpPr>
        <p:sp>
          <p:nvSpPr>
            <p:cNvPr id="7" name="文本框 6"/>
            <p:cNvSpPr txBox="1"/>
            <p:nvPr/>
          </p:nvSpPr>
          <p:spPr>
            <a:xfrm>
              <a:off x="683568" y="3778191"/>
              <a:ext cx="55288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0" dirty="0" smtClean="0">
                  <a:solidFill>
                    <a:schemeClr val="bg1"/>
                  </a:solidFill>
                  <a:latin typeface="+mn-lt"/>
                </a:rPr>
                <a:t>#2 Schedule the Transmission of ACK</a:t>
              </a:r>
              <a:endParaRPr lang="zh-CN" altLang="en-US" sz="2800" b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5616" y="4509120"/>
              <a:ext cx="50968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70AD47"/>
                </a:buClr>
                <a:buFont typeface="Wingdings" panose="05000000000000000000" pitchFamily="2" charset="2"/>
                <a:buChar char="ü"/>
              </a:pPr>
              <a:r>
                <a:rPr lang="en-US" altLang="zh-CN" sz="2000" b="0" dirty="0">
                  <a:solidFill>
                    <a:schemeClr val="bg1"/>
                  </a:solidFill>
                  <a:latin typeface="+mn-lt"/>
                </a:rPr>
                <a:t>Link asymmetry.</a:t>
              </a:r>
            </a:p>
            <a:p>
              <a:pPr marL="342900" indent="-342900">
                <a:buClr>
                  <a:srgbClr val="70AD47"/>
                </a:buClr>
                <a:buFont typeface="Wingdings" panose="05000000000000000000" pitchFamily="2" charset="2"/>
                <a:buChar char="ü"/>
              </a:pPr>
              <a:r>
                <a:rPr lang="en-US" altLang="zh-CN" sz="2000" b="0" dirty="0">
                  <a:solidFill>
                    <a:schemeClr val="bg1"/>
                  </a:solidFill>
                  <a:latin typeface="+mn-lt"/>
                </a:rPr>
                <a:t>ACKs must arrive at the sender between interference frame clusters.</a:t>
              </a:r>
              <a:endParaRPr lang="zh-CN" altLang="en-US" sz="2000" b="0" dirty="0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4447957"/>
            <a:ext cx="2984070" cy="1984777"/>
          </a:xfrm>
          <a:prstGeom prst="rect">
            <a:avLst/>
          </a:prstGeom>
        </p:spPr>
      </p:pic>
      <p:sp>
        <p:nvSpPr>
          <p:cNvPr id="17" name="폭발 1 35"/>
          <p:cNvSpPr/>
          <p:nvPr/>
        </p:nvSpPr>
        <p:spPr>
          <a:xfrm>
            <a:off x="6828743" y="4796215"/>
            <a:ext cx="1440160" cy="804807"/>
          </a:xfrm>
          <a:prstGeom prst="irregularSeal1">
            <a:avLst/>
          </a:prstGeom>
          <a:solidFill>
            <a:srgbClr val="FF0000"/>
          </a:solidFill>
          <a:ln w="476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200" i="1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HY중고딕"/>
                <a:cs typeface="Arial" panose="020B0604020202020204" pitchFamily="34" charset="0"/>
              </a:rPr>
              <a:t>collision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HY중고딕"/>
              <a:cs typeface="Arial" panose="020B0604020202020204" pitchFamily="34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7668344" y="5733256"/>
            <a:ext cx="720080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620879" y="241980"/>
            <a:ext cx="1986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en-US" altLang="zh-CN" sz="2800" b="0" dirty="0">
                <a:solidFill>
                  <a:schemeClr val="bg1"/>
                </a:solidFill>
              </a:rPr>
              <a:t>Challenges</a:t>
            </a:r>
            <a:endParaRPr lang="en-US" altLang="zh-TW" sz="2800" b="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1700808"/>
            <a:ext cx="3591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#1 Find the “good” Link</a:t>
            </a:r>
            <a:endParaRPr lang="zh-CN" altLang="en-US" sz="2800" b="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3568" y="3778191"/>
            <a:ext cx="552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solidFill>
                  <a:schemeClr val="bg1"/>
                </a:solidFill>
                <a:latin typeface="+mn-lt"/>
              </a:rPr>
              <a:t>#2 Schedule the Transmission of ACK</a:t>
            </a:r>
            <a:endParaRPr lang="zh-CN" altLang="en-US" sz="28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/>
          <p:cNvSpPr txBox="1"/>
          <p:nvPr/>
        </p:nvSpPr>
        <p:spPr>
          <a:xfrm>
            <a:off x="0" y="0"/>
            <a:ext cx="9180512" cy="9807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514350" indent="-514350"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Interference </a:t>
            </a:r>
            <a:r>
              <a:rPr lang="en-US" altLang="zh-TW" dirty="0" err="1"/>
              <a:t>v.s</a:t>
            </a:r>
            <a:r>
              <a:rPr lang="en-US" altLang="zh-TW" dirty="0"/>
              <a:t>. Link Quality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167979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Preliminary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Experiment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755576" y="225759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ZigBee: 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TelosB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mote with 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TinyOS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 12; 2 Kbps</a:t>
            </a:r>
          </a:p>
        </p:txBody>
      </p:sp>
      <p:sp>
        <p:nvSpPr>
          <p:cNvPr id="14" name="矩形 13"/>
          <p:cNvSpPr/>
          <p:nvPr/>
        </p:nvSpPr>
        <p:spPr>
          <a:xfrm>
            <a:off x="755576" y="2915652"/>
            <a:ext cx="6192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Interference:  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WiFi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(2~8Mbps), Bluetooth (1~2Mbps)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524" y="3501008"/>
            <a:ext cx="6426473" cy="292300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39552" y="1206860"/>
            <a:ext cx="5326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different interference impact ZigBee?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4272</Words>
  <Application>Microsoft Macintosh PowerPoint</Application>
  <PresentationFormat>全屏显示(4:3)</PresentationFormat>
  <Paragraphs>529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 Unicode MS</vt:lpstr>
      <vt:lpstr>Calibri</vt:lpstr>
      <vt:lpstr>Cambria Math</vt:lpstr>
      <vt:lpstr>Centaur</vt:lpstr>
      <vt:lpstr>Comic Sans MS</vt:lpstr>
      <vt:lpstr>HY중고딕</vt:lpstr>
      <vt:lpstr>MS PGothic</vt:lpstr>
      <vt:lpstr>Segoe UI</vt:lpstr>
      <vt:lpstr>Segoe UI Emoji</vt:lpstr>
      <vt:lpstr>Verdana</vt:lpstr>
      <vt:lpstr>Wingdings</vt:lpstr>
      <vt:lpstr>宋体</vt:lpstr>
      <vt:lpstr>맑은 고딕</vt:lpstr>
      <vt:lpstr>Arial</vt:lpstr>
      <vt:lpstr>Office Theme</vt:lpstr>
      <vt:lpstr>Smoggy-Link:  Fingerprinting Interference for  Predictable Wireless Concurrency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pTunes: Runtime Parameter Adaptation for Low-power MAC Protocols</dc:title>
  <dc:creator>user</dc:creator>
  <cp:lastModifiedBy>孟鑫</cp:lastModifiedBy>
  <cp:revision>1729</cp:revision>
  <dcterms:created xsi:type="dcterms:W3CDTF">2012-04-10T13:23:00Z</dcterms:created>
  <dcterms:modified xsi:type="dcterms:W3CDTF">2016-11-09T09:18:36Z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